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10" r:id="rId1"/>
    <p:sldMasterId id="2147483648" r:id="rId2"/>
    <p:sldMasterId id="2147483728" r:id="rId3"/>
  </p:sldMasterIdLst>
  <p:notesMasterIdLst>
    <p:notesMasterId r:id="rId47"/>
  </p:notesMasterIdLst>
  <p:handoutMasterIdLst>
    <p:handoutMasterId r:id="rId48"/>
  </p:handoutMasterIdLst>
  <p:sldIdLst>
    <p:sldId id="467" r:id="rId4"/>
    <p:sldId id="494" r:id="rId5"/>
    <p:sldId id="484" r:id="rId6"/>
    <p:sldId id="486" r:id="rId7"/>
    <p:sldId id="485" r:id="rId8"/>
    <p:sldId id="496" r:id="rId9"/>
    <p:sldId id="531" r:id="rId10"/>
    <p:sldId id="498" r:id="rId11"/>
    <p:sldId id="533" r:id="rId12"/>
    <p:sldId id="532" r:id="rId13"/>
    <p:sldId id="534" r:id="rId14"/>
    <p:sldId id="499" r:id="rId15"/>
    <p:sldId id="535" r:id="rId16"/>
    <p:sldId id="536" r:id="rId17"/>
    <p:sldId id="537" r:id="rId18"/>
    <p:sldId id="538" r:id="rId19"/>
    <p:sldId id="530" r:id="rId20"/>
    <p:sldId id="539" r:id="rId21"/>
    <p:sldId id="540" r:id="rId22"/>
    <p:sldId id="542" r:id="rId23"/>
    <p:sldId id="541" r:id="rId24"/>
    <p:sldId id="543" r:id="rId25"/>
    <p:sldId id="528" r:id="rId26"/>
    <p:sldId id="503" r:id="rId27"/>
    <p:sldId id="526" r:id="rId28"/>
    <p:sldId id="505" r:id="rId29"/>
    <p:sldId id="527" r:id="rId30"/>
    <p:sldId id="507" r:id="rId31"/>
    <p:sldId id="524" r:id="rId32"/>
    <p:sldId id="525" r:id="rId33"/>
    <p:sldId id="508" r:id="rId34"/>
    <p:sldId id="510" r:id="rId35"/>
    <p:sldId id="509" r:id="rId36"/>
    <p:sldId id="511" r:id="rId37"/>
    <p:sldId id="544" r:id="rId38"/>
    <p:sldId id="512" r:id="rId39"/>
    <p:sldId id="513" r:id="rId40"/>
    <p:sldId id="489" r:id="rId41"/>
    <p:sldId id="487" r:id="rId42"/>
    <p:sldId id="490" r:id="rId43"/>
    <p:sldId id="493" r:id="rId44"/>
    <p:sldId id="476" r:id="rId45"/>
    <p:sldId id="49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59">
          <p15:clr>
            <a:srgbClr val="A4A3A4"/>
          </p15:clr>
        </p15:guide>
        <p15:guide id="2" orient="horz" pos="890">
          <p15:clr>
            <a:srgbClr val="A4A3A4"/>
          </p15:clr>
        </p15:guide>
        <p15:guide id="3"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FFFF"/>
    <a:srgbClr val="BA0C2F"/>
    <a:srgbClr val="53585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1" autoAdjust="0"/>
    <p:restoredTop sz="72210" autoAdjust="0"/>
  </p:normalViewPr>
  <p:slideViewPr>
    <p:cSldViewPr snapToGrid="0" snapToObjects="1">
      <p:cViewPr varScale="1">
        <p:scale>
          <a:sx n="134" d="100"/>
          <a:sy n="134" d="100"/>
        </p:scale>
        <p:origin x="2628" y="132"/>
      </p:cViewPr>
      <p:guideLst>
        <p:guide orient="horz" pos="4059"/>
        <p:guide orient="horz" pos="890"/>
        <p:guide pos="28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DF2216-3C6C-5242-8DB2-4752D4FEC615}" type="datetimeFigureOut">
              <a:rPr lang="en-US" smtClean="0">
                <a:latin typeface="Arial"/>
              </a:rPr>
              <a:pPr/>
              <a:t>12/9/2015</a:t>
            </a:fld>
            <a:endParaRPr lang="en-US" dirty="0">
              <a:latin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latin typeface="Arial"/>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36E00F2-CC6B-3345-A584-44341337AE23}" type="slidenum">
              <a:rPr lang="en-US" smtClean="0">
                <a:latin typeface="Arial"/>
              </a:rPr>
              <a:pPr/>
              <a:t>‹#›</a:t>
            </a:fld>
            <a:endParaRPr lang="en-US" dirty="0">
              <a:latin typeface="Arial"/>
            </a:endParaRPr>
          </a:p>
        </p:txBody>
      </p:sp>
    </p:spTree>
    <p:extLst>
      <p:ext uri="{BB962C8B-B14F-4D97-AF65-F5344CB8AC3E}">
        <p14:creationId xmlns:p14="http://schemas.microsoft.com/office/powerpoint/2010/main" val="29354263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2CD6293C-6F3F-374D-A003-D3E152FC3744}" type="datetimeFigureOut">
              <a:rPr lang="en-US" smtClean="0"/>
              <a:pPr/>
              <a:t>12/9/2015</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D389288A-BD78-EC48-81B6-C08E556E1607}" type="slidenum">
              <a:rPr lang="en-US" smtClean="0"/>
              <a:pPr/>
              <a:t>‹#›</a:t>
            </a:fld>
            <a:endParaRPr lang="en-US" dirty="0"/>
          </a:p>
        </p:txBody>
      </p:sp>
    </p:spTree>
    <p:extLst>
      <p:ext uri="{BB962C8B-B14F-4D97-AF65-F5344CB8AC3E}">
        <p14:creationId xmlns:p14="http://schemas.microsoft.com/office/powerpoint/2010/main" val="92676020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morning everyone, I’m Lorenzo</a:t>
            </a:r>
            <a:r>
              <a:rPr lang="en-US" baseline="0" dirty="0" smtClean="0"/>
              <a:t> Feruglio and this is the presentation that concludes my Visiting Student Research program here at JPL. Before beginning, I would like to thank Alessandra and </a:t>
            </a:r>
            <a:r>
              <a:rPr lang="en-US" baseline="0" dirty="0" err="1" smtClean="0"/>
              <a:t>Kar</a:t>
            </a:r>
            <a:r>
              <a:rPr lang="en-US" baseline="0" dirty="0" smtClean="0"/>
              <a:t>-Ming for giving me the opportunity to come here for this period.</a:t>
            </a:r>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a:t>
            </a:fld>
            <a:endParaRPr lang="en-US" dirty="0"/>
          </a:p>
        </p:txBody>
      </p:sp>
    </p:spTree>
    <p:extLst>
      <p:ext uri="{BB962C8B-B14F-4D97-AF65-F5344CB8AC3E}">
        <p14:creationId xmlns:p14="http://schemas.microsoft.com/office/powerpoint/2010/main" val="1317265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It’s easy to see how this can lead very</a:t>
            </a:r>
            <a:r>
              <a:rPr lang="it-IT" baseline="0" dirty="0" smtClean="0"/>
              <a:t> soon to a computational problem: including a whole mission concept in the solution, and given the great number of COTS components that can be taken into consideration, the design vector that describes our mission concept grows big very fast. Also, all these options make the solution space inflate quickly too.</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10</a:t>
            </a:fld>
            <a:endParaRPr lang="en-US" dirty="0"/>
          </a:p>
        </p:txBody>
      </p:sp>
    </p:spTree>
    <p:extLst>
      <p:ext uri="{BB962C8B-B14F-4D97-AF65-F5344CB8AC3E}">
        <p14:creationId xmlns:p14="http://schemas.microsoft.com/office/powerpoint/2010/main" val="225557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So at the end of this initial</a:t>
            </a:r>
            <a:r>
              <a:rPr lang="it-IT" baseline="0" dirty="0" smtClean="0"/>
              <a:t> considerations I started to wonder if it was possible to build a tool, an algorithm, that would emulate the work done during a concurrent design session. The following slides will show how I proceeded to construct the algorithm in the attempt to do that.</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11</a:t>
            </a:fld>
            <a:endParaRPr lang="en-US" dirty="0"/>
          </a:p>
        </p:txBody>
      </p:sp>
    </p:spTree>
    <p:extLst>
      <p:ext uri="{BB962C8B-B14F-4D97-AF65-F5344CB8AC3E}">
        <p14:creationId xmlns:p14="http://schemas.microsoft.com/office/powerpoint/2010/main" val="358958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As</a:t>
            </a:r>
            <a:r>
              <a:rPr lang="it-IT" baseline="0" dirty="0" smtClean="0"/>
              <a:t> we can see in this slide, this is the basic setup for the multi attribute utility theory. An algorithm will simply evaluate the utility of all the solutions, exploring them all (with awful performances, and great limitations on the size of the design vector).</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12</a:t>
            </a:fld>
            <a:endParaRPr lang="en-US" dirty="0"/>
          </a:p>
        </p:txBody>
      </p:sp>
    </p:spTree>
    <p:extLst>
      <p:ext uri="{BB962C8B-B14F-4D97-AF65-F5344CB8AC3E}">
        <p14:creationId xmlns:p14="http://schemas.microsoft.com/office/powerpoint/2010/main" val="2330920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What is it done usually, is that an optimizer</a:t>
            </a:r>
            <a:r>
              <a:rPr lang="it-IT" baseline="0" dirty="0" smtClean="0"/>
              <a:t> is added to the system, that takes care of intelligently selecting only the most promising solutions. This is especially useful when the design vector contains a great number of variables.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13</a:t>
            </a:fld>
            <a:endParaRPr lang="en-US" dirty="0"/>
          </a:p>
        </p:txBody>
      </p:sp>
    </p:spTree>
    <p:extLst>
      <p:ext uri="{BB962C8B-B14F-4D97-AF65-F5344CB8AC3E}">
        <p14:creationId xmlns:p14="http://schemas.microsoft.com/office/powerpoint/2010/main" val="20477299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But then I wondered, can we design a way to verify</a:t>
            </a:r>
            <a:r>
              <a:rPr lang="it-IT" baseline="0" dirty="0" smtClean="0"/>
              <a:t> high level mission and system requirements when we evaluate the solutions? Can we integrate it with common used tools, like DOORS for requirements management? This will allow to select only the solutions that verify all the top level requirements, and discard the others.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14</a:t>
            </a:fld>
            <a:endParaRPr lang="en-US" dirty="0"/>
          </a:p>
        </p:txBody>
      </p:sp>
    </p:spTree>
    <p:extLst>
      <p:ext uri="{BB962C8B-B14F-4D97-AF65-F5344CB8AC3E}">
        <p14:creationId xmlns:p14="http://schemas.microsoft.com/office/powerpoint/2010/main" val="14678176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Then I though...</a:t>
            </a:r>
            <a:r>
              <a:rPr lang="it-IT" baseline="0" dirty="0" smtClean="0"/>
              <a:t> CubeSats have a great amount of components available on the market.. Can we find a way to have our solutions built by picking also items from the database? This will provide powerful tools for more detailed designs, as we will see later.</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15</a:t>
            </a:fld>
            <a:endParaRPr lang="en-US" dirty="0"/>
          </a:p>
        </p:txBody>
      </p:sp>
    </p:spTree>
    <p:extLst>
      <p:ext uri="{BB962C8B-B14F-4D97-AF65-F5344CB8AC3E}">
        <p14:creationId xmlns:p14="http://schemas.microsoft.com/office/powerpoint/2010/main" val="2463894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In the end, this is the architecture</a:t>
            </a:r>
            <a:r>
              <a:rPr lang="it-IT" baseline="0" dirty="0" smtClean="0"/>
              <a:t> of the tool I’ve built: once the algorithm for the solution optimization has finished, the selected solutions can be evaluated more into details by checking the design budgets, and by visualizing interesting things as we will see later.</a:t>
            </a:r>
          </a:p>
          <a:p>
            <a:r>
              <a:rPr lang="it-IT" baseline="0" dirty="0" smtClean="0"/>
              <a:t>So now that we have defined our algorithm, let’s take a look into details how I defined each solution.</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16</a:t>
            </a:fld>
            <a:endParaRPr lang="en-US" dirty="0"/>
          </a:p>
        </p:txBody>
      </p:sp>
    </p:spTree>
    <p:extLst>
      <p:ext uri="{BB962C8B-B14F-4D97-AF65-F5344CB8AC3E}">
        <p14:creationId xmlns:p14="http://schemas.microsoft.com/office/powerpoint/2010/main" val="1205516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 started by creating a matrix for all</a:t>
            </a:r>
            <a:r>
              <a:rPr lang="it-IT" baseline="0" dirty="0" smtClean="0"/>
              <a:t> the possible objectives for the CubeSats. </a:t>
            </a:r>
            <a:r>
              <a:rPr lang="it-IT" dirty="0" smtClean="0"/>
              <a:t>I</a:t>
            </a:r>
            <a:r>
              <a:rPr lang="it-IT" baseline="0" dirty="0" smtClean="0"/>
              <a:t> wanted to include both mission aspects and systems in the solution, so I started from the Science Traceability Matrix for the CubeSats mission. The objectives inserted into this matrix were considering the science objectives that the main spacecraft was pursuing (for support), additional science objectives not pursued by AIM, technological objectives and organization ones (cost, schedule, funding). For most of these, both instrument and mission requirements were defined.</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17</a:t>
            </a:fld>
            <a:endParaRPr lang="en-US" dirty="0"/>
          </a:p>
        </p:txBody>
      </p:sp>
    </p:spTree>
    <p:extLst>
      <p:ext uri="{BB962C8B-B14F-4D97-AF65-F5344CB8AC3E}">
        <p14:creationId xmlns:p14="http://schemas.microsoft.com/office/powerpoint/2010/main" val="41849032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Once the list of objectives was selected, I identified</a:t>
            </a:r>
            <a:r>
              <a:rPr lang="it-IT" baseline="0" dirty="0" smtClean="0"/>
              <a:t> which category each objective was influenced by. For example, let’s consider the CubeSat objective: to measure the change in size of the asteroid. This measurement can be performed by a CubeSat that is carrying a camera on board, by taking pictures. In addition, precise information on the distance from the asteroid is needed, and a few grades of processing on board are also necessary.</a:t>
            </a:r>
          </a:p>
          <a:p>
            <a:r>
              <a:rPr lang="it-IT" baseline="0" dirty="0" smtClean="0"/>
              <a:t>At the end, we can say that the objective of measuring the change in size is influenced by the imaging capabilities, the gnc capabilities and the grade of autonomy on board. This type of relation was constructed for most the objectives defined.</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18</a:t>
            </a:fld>
            <a:endParaRPr lang="en-US" dirty="0"/>
          </a:p>
        </p:txBody>
      </p:sp>
    </p:spTree>
    <p:extLst>
      <p:ext uri="{BB962C8B-B14F-4D97-AF65-F5344CB8AC3E}">
        <p14:creationId xmlns:p14="http://schemas.microsoft.com/office/powerpoint/2010/main" val="27212698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The</a:t>
            </a:r>
            <a:r>
              <a:rPr lang="it-IT" baseline="0" dirty="0" smtClean="0"/>
              <a:t> following step has been to further expand these categories that I just defined. For example, the GNC capabilities category was expanded into Guidance, Navigation, Control and general properties, and further into elements like Attitude control precision, determination precision, thruster type, subsystem mass, power required, and so on.</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19</a:t>
            </a:fld>
            <a:endParaRPr lang="en-US" dirty="0"/>
          </a:p>
        </p:txBody>
      </p:sp>
    </p:spTree>
    <p:extLst>
      <p:ext uri="{BB962C8B-B14F-4D97-AF65-F5344CB8AC3E}">
        <p14:creationId xmlns:p14="http://schemas.microsoft.com/office/powerpoint/2010/main" val="439269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outline of the presentation:</a:t>
            </a:r>
            <a:r>
              <a:rPr lang="en-US" baseline="0" dirty="0" smtClean="0"/>
              <a:t> I would like to start by introducing myself and my background as a PhD student, in order to better understand why I’ve chosen certain objectives for my permanence here.</a:t>
            </a:r>
          </a:p>
          <a:p>
            <a:r>
              <a:rPr lang="en-US" baseline="0" dirty="0" smtClean="0"/>
              <a:t>Continuing, I will describe the main project I have worked on, an Interplanetary CubeSat Asteroid Mission, especially going into the details of three aspects I’ve taken care of, all related to the field of Mission Autonomy: automating the preliminary design for a CubeSat mission, the autonomous selection of payload data, and the autonomous failure detection.</a:t>
            </a:r>
          </a:p>
          <a:p>
            <a:r>
              <a:rPr lang="en-US" baseline="0" dirty="0" smtClean="0"/>
              <a:t>Lastly, two brief slides will describe the two secondary project I mainly worked on, the Inflatable Antenna and the Small Satellite Mission Database.</a:t>
            </a:r>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a:t>
            </a:fld>
            <a:endParaRPr lang="en-US" dirty="0"/>
          </a:p>
        </p:txBody>
      </p:sp>
    </p:spTree>
    <p:extLst>
      <p:ext uri="{BB962C8B-B14F-4D97-AF65-F5344CB8AC3E}">
        <p14:creationId xmlns:p14="http://schemas.microsoft.com/office/powerpoint/2010/main" val="4182653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This list of parameters was then evaluated. I constructed a table where, for each parameter, I was able to identify either</a:t>
            </a:r>
            <a:r>
              <a:rPr lang="it-IT" baseline="0" dirty="0" smtClean="0"/>
              <a:t> an equation or a piecewise evaluation, where the performances were graded wrt the stakeholder satisfaction. In addition, I was able to identify which type of final metric was influencing each of these attributes. This is done because, let’s remember, we are trying to come up with a way to assess the cost (or the size) for each solution. And each solution is governed by the attributes that we defined earlier.</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20</a:t>
            </a:fld>
            <a:endParaRPr lang="en-US" dirty="0"/>
          </a:p>
        </p:txBody>
      </p:sp>
    </p:spTree>
    <p:extLst>
      <p:ext uri="{BB962C8B-B14F-4D97-AF65-F5344CB8AC3E}">
        <p14:creationId xmlns:p14="http://schemas.microsoft.com/office/powerpoint/2010/main" val="1447463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Lastly, in order to define the</a:t>
            </a:r>
            <a:r>
              <a:rPr lang="it-IT" baseline="0" dirty="0" smtClean="0"/>
              <a:t> utility function, all the macrocategories of the attributes (like GNC capabilities, for example) were weighted considering their influence on the final utility. We now have a set of attributes that map both to a specific parameter (cost and size) and that of which we can calculate the final utility.</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21</a:t>
            </a:fld>
            <a:endParaRPr lang="en-US" dirty="0"/>
          </a:p>
        </p:txBody>
      </p:sp>
    </p:spTree>
    <p:extLst>
      <p:ext uri="{BB962C8B-B14F-4D97-AF65-F5344CB8AC3E}">
        <p14:creationId xmlns:p14="http://schemas.microsoft.com/office/powerpoint/2010/main" val="1891281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This is the table</a:t>
            </a:r>
            <a:r>
              <a:rPr lang="it-IT" baseline="0" dirty="0" smtClean="0"/>
              <a:t> that sums up the design vector, with the number of parameters for each macro category, and (if any) which equipment were included in the vector. In total, we have 22 variables, and this sums up to a solution space of over 12 billion.</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22</a:t>
            </a:fld>
            <a:endParaRPr lang="en-US" dirty="0"/>
          </a:p>
        </p:txBody>
      </p:sp>
    </p:spTree>
    <p:extLst>
      <p:ext uri="{BB962C8B-B14F-4D97-AF65-F5344CB8AC3E}">
        <p14:creationId xmlns:p14="http://schemas.microsoft.com/office/powerpoint/2010/main" val="437307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Regarding</a:t>
            </a:r>
            <a:r>
              <a:rPr lang="it-IT" baseline="0" dirty="0" smtClean="0"/>
              <a:t> the components database, the first version has been designed directly in matlab: each category of item can have different parameters, but four parameters are mandatory: mass, size, power and cost. Other parameters can be added, and are especially useful since they can be later compared to the requirements. The idea is to make it compatible with the small satellite database that we have been developing.</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23</a:t>
            </a:fld>
            <a:endParaRPr lang="en-US" dirty="0"/>
          </a:p>
        </p:txBody>
      </p:sp>
    </p:spTree>
    <p:extLst>
      <p:ext uri="{BB962C8B-B14F-4D97-AF65-F5344CB8AC3E}">
        <p14:creationId xmlns:p14="http://schemas.microsoft.com/office/powerpoint/2010/main" val="15147268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Before addressing</a:t>
            </a:r>
            <a:r>
              <a:rPr lang="it-IT" baseline="0" dirty="0" smtClean="0"/>
              <a:t> the results, I would like to spend a few words on the optimizer I’ve used: a genetic algorithm. This type of algorithms is constructed to emulate the behaviour of living beings, especially the dynamics of populations. Functions like reproduction (with the crossover) or the mutations are also included.</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24</a:t>
            </a:fld>
            <a:endParaRPr lang="en-US" dirty="0"/>
          </a:p>
        </p:txBody>
      </p:sp>
    </p:spTree>
    <p:extLst>
      <p:ext uri="{BB962C8B-B14F-4D97-AF65-F5344CB8AC3E}">
        <p14:creationId xmlns:p14="http://schemas.microsoft.com/office/powerpoint/2010/main" val="9325583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a:t>
            </a:r>
            <a:r>
              <a:rPr lang="it-IT" baseline="0" dirty="0" smtClean="0"/>
              <a:t> brief overview on how the algorithm was setup.</a:t>
            </a:r>
          </a:p>
          <a:p>
            <a:r>
              <a:rPr lang="it-IT" baseline="0" dirty="0" smtClean="0"/>
              <a:t>As the design vector contained integers in each variable, I had to implement custom creation, mutation and crossover function for my population.</a:t>
            </a:r>
          </a:p>
          <a:p>
            <a:r>
              <a:rPr lang="it-IT" baseline="0" dirty="0" smtClean="0"/>
              <a:t>Initial population was set at 330 individuals, with a simple crossover and a mutation rate of 5%.</a:t>
            </a:r>
          </a:p>
          <a:p>
            <a:r>
              <a:rPr lang="it-IT" baseline="0" dirty="0" smtClean="0"/>
              <a:t>Tournament selection with elitism.</a:t>
            </a:r>
          </a:p>
          <a:p>
            <a:r>
              <a:rPr lang="it-IT" baseline="0" dirty="0" smtClean="0"/>
              <a:t>Infeasible solutions (those that violated the requirements) were discarded and the population was re-initialized randomly for the removed individuals</a:t>
            </a:r>
          </a:p>
        </p:txBody>
      </p:sp>
      <p:sp>
        <p:nvSpPr>
          <p:cNvPr id="4" name="Slide Number Placeholder 3"/>
          <p:cNvSpPr>
            <a:spLocks noGrp="1"/>
          </p:cNvSpPr>
          <p:nvPr>
            <p:ph type="sldNum" sz="quarter" idx="10"/>
          </p:nvPr>
        </p:nvSpPr>
        <p:spPr/>
        <p:txBody>
          <a:bodyPr/>
          <a:lstStyle/>
          <a:p>
            <a:fld id="{D389288A-BD78-EC48-81B6-C08E556E1607}" type="slidenum">
              <a:rPr lang="en-US" smtClean="0"/>
              <a:pPr/>
              <a:t>25</a:t>
            </a:fld>
            <a:endParaRPr lang="en-US" dirty="0"/>
          </a:p>
        </p:txBody>
      </p:sp>
    </p:spTree>
    <p:extLst>
      <p:ext uri="{BB962C8B-B14F-4D97-AF65-F5344CB8AC3E}">
        <p14:creationId xmlns:p14="http://schemas.microsoft.com/office/powerpoint/2010/main" val="262602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In this slide we can see the results</a:t>
            </a:r>
            <a:r>
              <a:rPr lang="it-IT" baseline="0" dirty="0" smtClean="0"/>
              <a:t> of the optimization. First image shows the best individuals as the evolve towards the optimal solutions.</a:t>
            </a:r>
          </a:p>
          <a:p>
            <a:r>
              <a:rPr lang="it-IT" baseline="0" dirty="0" smtClean="0"/>
              <a:t>In the lower images you can see plots of the solution space. These plots represent less than the 0.1% of the solutions. It might be that the real solution space shape is different than this.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26</a:t>
            </a:fld>
            <a:endParaRPr lang="en-US" dirty="0"/>
          </a:p>
        </p:txBody>
      </p:sp>
    </p:spTree>
    <p:extLst>
      <p:ext uri="{BB962C8B-B14F-4D97-AF65-F5344CB8AC3E}">
        <p14:creationId xmlns:p14="http://schemas.microsoft.com/office/powerpoint/2010/main" val="3118153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Additional data is provided at the end of a design session.</a:t>
            </a:r>
            <a:endParaRPr lang="it-IT" baseline="0" dirty="0" smtClean="0"/>
          </a:p>
          <a:p>
            <a:r>
              <a:rPr lang="it-IT" baseline="0" dirty="0" smtClean="0"/>
              <a:t>After the optimization has finished, the user can select the solution he wants to explore by visualizing the value range in four categories: utility, cost, size or power.</a:t>
            </a:r>
          </a:p>
          <a:p>
            <a:r>
              <a:rPr lang="it-IT" baseline="0" dirty="0" smtClean="0"/>
              <a:t>Once that is done, detailed system budgets have been implemented and can be visualized. By considering the chosen components and basic operative modes (of which the user can specify the duty cycle) the power budget is calculated. In addition, solar panel and battery sizing is performed.</a:t>
            </a:r>
          </a:p>
          <a:p>
            <a:r>
              <a:rPr lang="it-IT" baseline="0" dirty="0" smtClean="0"/>
              <a:t>Similar reasoning is done with the comsys, after the components are considered (and the mission requirements evaluated, especially regarding range and desired data rate) the link budget can be defined.</a:t>
            </a:r>
          </a:p>
          <a:p>
            <a:r>
              <a:rPr lang="it-IT" baseline="0" dirty="0" smtClean="0"/>
              <a:t>In addition, this can be also done for the propulsion system, but it hasn’t been implemented yet.</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27</a:t>
            </a:fld>
            <a:endParaRPr lang="en-US" dirty="0"/>
          </a:p>
        </p:txBody>
      </p:sp>
    </p:spTree>
    <p:extLst>
      <p:ext uri="{BB962C8B-B14F-4D97-AF65-F5344CB8AC3E}">
        <p14:creationId xmlns:p14="http://schemas.microsoft.com/office/powerpoint/2010/main" val="382888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Continuing</a:t>
            </a:r>
            <a:r>
              <a:rPr lang="it-IT" baseline="0" dirty="0" smtClean="0"/>
              <a:t> on the power budget, the tool provides also the visualization of the solar panel configuration, by matching the required cell number with any of the available configurations. For now, all the configs from 1U to 3U+, with zero to four deployable solar panels have been implemented.</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28</a:t>
            </a:fld>
            <a:endParaRPr lang="en-US" dirty="0"/>
          </a:p>
        </p:txBody>
      </p:sp>
    </p:spTree>
    <p:extLst>
      <p:ext uri="{BB962C8B-B14F-4D97-AF65-F5344CB8AC3E}">
        <p14:creationId xmlns:p14="http://schemas.microsoft.com/office/powerpoint/2010/main" val="32978998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Finally, let’s take</a:t>
            </a:r>
            <a:r>
              <a:rPr lang="it-IT" baseline="0" dirty="0" smtClean="0"/>
              <a:t> a look at the internal configuration. As you can see in the image, an algorithm for the assembly of the cubesat stack has been developed. The algorithm will try and assemble the cubesat in a specified way (in this case, stacking the items from the top), avoiding the empty spaces when possible. Requirements for item position can be defined as well (for example, if a camera needs to have its optics facing a specific face of the cubesat).</a:t>
            </a:r>
          </a:p>
          <a:p>
            <a:r>
              <a:rPr lang="it-IT" baseline="0" dirty="0" smtClean="0"/>
              <a:t>The specification of these requirements is done at the database level.</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29</a:t>
            </a:fld>
            <a:endParaRPr lang="en-US" dirty="0"/>
          </a:p>
        </p:txBody>
      </p:sp>
    </p:spTree>
    <p:extLst>
      <p:ext uri="{BB962C8B-B14F-4D97-AF65-F5344CB8AC3E}">
        <p14:creationId xmlns:p14="http://schemas.microsoft.com/office/powerpoint/2010/main" val="3404970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talk now briefly</a:t>
            </a:r>
            <a:r>
              <a:rPr lang="en-US" baseline="0" dirty="0" smtClean="0"/>
              <a:t> about me and my background: I’m a space system engineer, and currently researching in the field of mission autonomy applied to small satellites.</a:t>
            </a:r>
          </a:p>
          <a:p>
            <a:r>
              <a:rPr lang="en-US" baseline="0" dirty="0" smtClean="0"/>
              <a:t>The period here at JPL fell during my second year of PhD (out of three) and the objectives for the second year were to explore and realize prototypes to evaluate the most promising artificial intelligence algorithms to be applied during all the phases of a space mission.</a:t>
            </a:r>
          </a:p>
          <a:p>
            <a:r>
              <a:rPr lang="en-US" baseline="0" dirty="0" smtClean="0"/>
              <a:t>This has been done in the idea of developing a methodology (during my third year) for the design of small satellites with enhanced autonomy.</a:t>
            </a:r>
          </a:p>
          <a:p>
            <a:r>
              <a:rPr lang="en-US" baseline="0" dirty="0" smtClean="0"/>
              <a:t>In particular, in these 5 months I’ve explored three technologies:</a:t>
            </a:r>
            <a:br>
              <a:rPr lang="en-US" baseline="0" dirty="0" smtClean="0"/>
            </a:br>
            <a:r>
              <a:rPr lang="en-US" baseline="0" dirty="0" smtClean="0"/>
              <a:t>Genetic Algorithms (and I’ve applied them to a tradespace exploration problem, as we’ll see)</a:t>
            </a:r>
          </a:p>
          <a:p>
            <a:r>
              <a:rPr lang="en-US" baseline="0" dirty="0" smtClean="0"/>
              <a:t>Neural Networks (for payload data selection and event recognition)</a:t>
            </a:r>
          </a:p>
          <a:p>
            <a:r>
              <a:rPr lang="en-US" baseline="0" dirty="0" smtClean="0"/>
              <a:t>Fuzzy Logics (for failure detection)</a:t>
            </a:r>
            <a:endParaRPr lang="en-US"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a:t>
            </a:fld>
            <a:endParaRPr lang="en-US" dirty="0"/>
          </a:p>
        </p:txBody>
      </p:sp>
    </p:spTree>
    <p:extLst>
      <p:ext uri="{BB962C8B-B14F-4D97-AF65-F5344CB8AC3E}">
        <p14:creationId xmlns:p14="http://schemas.microsoft.com/office/powerpoint/2010/main" val="39208906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This concludes the first</a:t>
            </a:r>
            <a:r>
              <a:rPr lang="it-IT" baseline="0" dirty="0" smtClean="0"/>
              <a:t> project I’ve worked on during my period here. In addition, I pursued my research interest in the autonomy field, focusing on autonomy enhancing technologies that can be applied to small satellites.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30</a:t>
            </a:fld>
            <a:endParaRPr lang="en-US" dirty="0"/>
          </a:p>
        </p:txBody>
      </p:sp>
    </p:spTree>
    <p:extLst>
      <p:ext uri="{BB962C8B-B14F-4D97-AF65-F5344CB8AC3E}">
        <p14:creationId xmlns:p14="http://schemas.microsoft.com/office/powerpoint/2010/main" val="3496245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On the field</a:t>
            </a:r>
            <a:r>
              <a:rPr lang="it-IT" baseline="0" dirty="0" smtClean="0"/>
              <a:t> of the autonomy, to this mission I’ve researched on two algorithms that can be applied. One is the payload data selection (and in this case theimage quality assessment) and event recognition.</a:t>
            </a:r>
          </a:p>
          <a:p>
            <a:r>
              <a:rPr lang="it-IT" baseline="0" dirty="0" smtClean="0"/>
              <a:t>As a technology, I’ve developed the algorithms considering neural networks. The idea behind this work was to prepare for future algorithms performance evaluation, both on a workstation and on an embedded processor. Lastly, the final objective will be to construct a hardware in the loop simulation with an optical payload. This means having a camera connected to our onboard computer, taking fake asteroid pictures and deciding whether to keep them or discard them.</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31</a:t>
            </a:fld>
            <a:endParaRPr lang="en-US" dirty="0"/>
          </a:p>
        </p:txBody>
      </p:sp>
    </p:spTree>
    <p:extLst>
      <p:ext uri="{BB962C8B-B14F-4D97-AF65-F5344CB8AC3E}">
        <p14:creationId xmlns:p14="http://schemas.microsoft.com/office/powerpoint/2010/main" val="35545886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Let’s take a look at what are neural</a:t>
            </a:r>
            <a:r>
              <a:rPr lang="it-IT" baseline="0" dirty="0" smtClean="0"/>
              <a:t> networks in the field of computational biology. They are a type of algorithm that tries to emulate sets of biological neurons, emulating their behaviour. They are usually constructed by creating sets of computational units called neurons, and applying them into layers.</a:t>
            </a:r>
          </a:p>
          <a:p>
            <a:r>
              <a:rPr lang="it-IT" baseline="0" dirty="0" smtClean="0"/>
              <a:t>They are useful for pattern recognition and data classification.</a:t>
            </a:r>
          </a:p>
          <a:p>
            <a:r>
              <a:rPr lang="it-IT" baseline="0" dirty="0" smtClean="0"/>
              <a:t>As the human brain, also this type of network needs to be trained, but when they have been properly trained these types of algorithms show good degrees of robustness and adaptivity.</a:t>
            </a:r>
          </a:p>
          <a:p>
            <a:r>
              <a:rPr lang="it-IT" baseline="0" dirty="0" smtClean="0"/>
              <a:t>In the image we can see the typical network architecture I was using during this problem.</a:t>
            </a:r>
          </a:p>
        </p:txBody>
      </p:sp>
      <p:sp>
        <p:nvSpPr>
          <p:cNvPr id="4" name="Slide Number Placeholder 3"/>
          <p:cNvSpPr>
            <a:spLocks noGrp="1"/>
          </p:cNvSpPr>
          <p:nvPr>
            <p:ph type="sldNum" sz="quarter" idx="10"/>
          </p:nvPr>
        </p:nvSpPr>
        <p:spPr/>
        <p:txBody>
          <a:bodyPr/>
          <a:lstStyle/>
          <a:p>
            <a:fld id="{D389288A-BD78-EC48-81B6-C08E556E1607}" type="slidenum">
              <a:rPr lang="en-US" smtClean="0"/>
              <a:pPr/>
              <a:t>32</a:t>
            </a:fld>
            <a:endParaRPr lang="en-US" dirty="0"/>
          </a:p>
        </p:txBody>
      </p:sp>
    </p:spTree>
    <p:extLst>
      <p:ext uri="{BB962C8B-B14F-4D97-AF65-F5344CB8AC3E}">
        <p14:creationId xmlns:p14="http://schemas.microsoft.com/office/powerpoint/2010/main" val="9110531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For</a:t>
            </a:r>
            <a:r>
              <a:rPr lang="it-IT" baseline="0" dirty="0" smtClean="0"/>
              <a:t> designing the algorithm for image recognition I’ve created the network and trained it on asteroid pictures. The network was trained using the backpropagation algorithm.</a:t>
            </a:r>
          </a:p>
          <a:p>
            <a:r>
              <a:rPr lang="it-IT" baseline="0" dirty="0" smtClean="0"/>
              <a:t>In the end the algorithm was trained to discard low quality photos and detect random (and not predictable events. As for example plumes coming out of an asteroid/comet.</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33</a:t>
            </a:fld>
            <a:endParaRPr lang="en-US" dirty="0"/>
          </a:p>
        </p:txBody>
      </p:sp>
    </p:spTree>
    <p:extLst>
      <p:ext uri="{BB962C8B-B14F-4D97-AF65-F5344CB8AC3E}">
        <p14:creationId xmlns:p14="http://schemas.microsoft.com/office/powerpoint/2010/main" val="6808532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In this</a:t>
            </a:r>
            <a:r>
              <a:rPr lang="it-IT" baseline="0" dirty="0" smtClean="0"/>
              <a:t> image we can see the results of this algorithm, when applied to different asteroid pictures. In the left image we can see how the two different classes of images (centered and non centered, high quality) and not focused images we correctly identified in the proper category. In the right image, we can see how each image that was showing at least one plume in it was correctly identified. The two orange boxes represent false positive images that are probably due to the small size of the training samples.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34</a:t>
            </a:fld>
            <a:endParaRPr lang="en-US" dirty="0"/>
          </a:p>
        </p:txBody>
      </p:sp>
    </p:spTree>
    <p:extLst>
      <p:ext uri="{BB962C8B-B14F-4D97-AF65-F5344CB8AC3E}">
        <p14:creationId xmlns:p14="http://schemas.microsoft.com/office/powerpoint/2010/main" val="17052458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This concludes the first</a:t>
            </a:r>
            <a:r>
              <a:rPr lang="it-IT" baseline="0" dirty="0" smtClean="0"/>
              <a:t> project I’ve worked on during my period here. In addition, I pursued my research interest in the autonomy field, focusing on autonomy enhancing technologies that can be applied to small satellites.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35</a:t>
            </a:fld>
            <a:endParaRPr lang="en-US" dirty="0"/>
          </a:p>
        </p:txBody>
      </p:sp>
    </p:spTree>
    <p:extLst>
      <p:ext uri="{BB962C8B-B14F-4D97-AF65-F5344CB8AC3E}">
        <p14:creationId xmlns:p14="http://schemas.microsoft.com/office/powerpoint/2010/main" val="271464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Continuing,</a:t>
            </a:r>
            <a:r>
              <a:rPr lang="it-IT" baseline="0" dirty="0" smtClean="0"/>
              <a:t> let’s take now a look at the failure detection isolation and recovery algorithm. This type of algorithm is set up to detect failures happening to actuators on the system. For now I’ve considered as actuators the magnetic torquers, even though they surely won’t be present in a cubesat asteroid mission (but they probably will in a LEO mission) and the idea is to extend this algorithm to other types of sensor later.</a:t>
            </a:r>
          </a:p>
          <a:p>
            <a:r>
              <a:rPr lang="it-IT" baseline="0" dirty="0" smtClean="0"/>
              <a:t>As we can see in the top left image, these are the four typical failure modes of a magnetic torquer: we are looking at the current flowing inside the MT. When the torquers locks in zero output, when the output is constant and different than zero, when the efficiency of the output is reduced, and when the output assumes the shape of a slope.</a:t>
            </a:r>
          </a:p>
          <a:p>
            <a:r>
              <a:rPr lang="it-IT" baseline="0" dirty="0" smtClean="0"/>
              <a:t>I’ve built my algorithm using fuzzy logics, and inserted this algorithm in a 3U cubesat simulation that me and my colleagues developed in Italy the last year.</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36</a:t>
            </a:fld>
            <a:endParaRPr lang="en-US" dirty="0"/>
          </a:p>
        </p:txBody>
      </p:sp>
    </p:spTree>
    <p:extLst>
      <p:ext uri="{BB962C8B-B14F-4D97-AF65-F5344CB8AC3E}">
        <p14:creationId xmlns:p14="http://schemas.microsoft.com/office/powerpoint/2010/main" val="33649610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This</a:t>
            </a:r>
            <a:r>
              <a:rPr lang="it-IT" baseline="0" dirty="0" smtClean="0"/>
              <a:t> slides shows the results obtained. In the simulation I was injecting each failure after a constant amount of time. The image shows the results of the detection algorithm, and going from left to right we can see how the raw detection is already performing well, and how a simple filtering algorithm is used to remove the instability.</a:t>
            </a:r>
          </a:p>
          <a:p>
            <a:r>
              <a:rPr lang="it-IT" baseline="0" dirty="0" smtClean="0"/>
              <a:t>In the lower image, we see the results of the attitude control problem with a failed torquer on the X axis. Only in the case of the hard-over failure (that is the one where the current has the shape of a slope) the control algorithm was not able to recover the situation.</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37</a:t>
            </a:fld>
            <a:endParaRPr lang="en-US" dirty="0"/>
          </a:p>
        </p:txBody>
      </p:sp>
    </p:spTree>
    <p:extLst>
      <p:ext uri="{BB962C8B-B14F-4D97-AF65-F5344CB8AC3E}">
        <p14:creationId xmlns:p14="http://schemas.microsoft.com/office/powerpoint/2010/main" val="38106112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Finally</a:t>
            </a:r>
            <a:r>
              <a:rPr lang="it-IT" baseline="0" dirty="0" smtClean="0"/>
              <a:t> these are the two secondary projects I’ve worked on during this time here. The inflatable antenna project, led by Alessandra, where I’ve helped with the initial characterization tests at the MESA, I’ve develped an excel spreadsheet to perform a system engineering analysis of the antenna when deployed from a cubesat, and I’ve modeled the dynamic behaviour of the antenna in MSC Adams software.</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39</a:t>
            </a:fld>
            <a:endParaRPr lang="en-US" dirty="0"/>
          </a:p>
        </p:txBody>
      </p:sp>
    </p:spTree>
    <p:extLst>
      <p:ext uri="{BB962C8B-B14F-4D97-AF65-F5344CB8AC3E}">
        <p14:creationId xmlns:p14="http://schemas.microsoft.com/office/powerpoint/2010/main" val="33712798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Lastly this is the</a:t>
            </a:r>
            <a:r>
              <a:rPr lang="it-IT" baseline="0" dirty="0" smtClean="0"/>
              <a:t> small satellite mission  database.</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41</a:t>
            </a:fld>
            <a:endParaRPr lang="en-US" dirty="0"/>
          </a:p>
        </p:txBody>
      </p:sp>
    </p:spTree>
    <p:extLst>
      <p:ext uri="{BB962C8B-B14F-4D97-AF65-F5344CB8AC3E}">
        <p14:creationId xmlns:p14="http://schemas.microsoft.com/office/powerpoint/2010/main" val="370560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Now I’m going to talk about the reference</a:t>
            </a:r>
            <a:r>
              <a:rPr lang="it-IT" baseline="0" dirty="0" smtClean="0"/>
              <a:t> mission to which I’ve focused my research, and this is called COPINS – CubeSat Opportunity Payload Intersatellite Network Sensors.</a:t>
            </a:r>
          </a:p>
          <a:p>
            <a:r>
              <a:rPr lang="it-IT" baseline="0" dirty="0" smtClean="0"/>
              <a:t>This is a cubesat mission, thought especially to demonstrate the capability of performing distributed science, in this way taking the distances from traditional monolithic spacecrafts.</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4</a:t>
            </a:fld>
            <a:endParaRPr lang="en-US" dirty="0"/>
          </a:p>
        </p:txBody>
      </p:sp>
    </p:spTree>
    <p:extLst>
      <p:ext uri="{BB962C8B-B14F-4D97-AF65-F5344CB8AC3E}">
        <p14:creationId xmlns:p14="http://schemas.microsoft.com/office/powerpoint/2010/main" val="719367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Before we go into details, I would like to provide</a:t>
            </a:r>
            <a:r>
              <a:rPr lang="it-IT" baseline="0" dirty="0" smtClean="0"/>
              <a:t> a bit of context for the mission.</a:t>
            </a:r>
          </a:p>
          <a:p>
            <a:r>
              <a:rPr lang="it-IT" baseline="0" dirty="0" smtClean="0"/>
              <a:t>The mission will take place at Didymos binary system, an apollo asteroid (it’s perihelion is close to sun wrt earth, and it’s aphelion is farther wrt mars). The two bodies are fairly small (800m diameter for the main, 150 diameter for the secondary). This asteroid is the easiest Near Earth Asteroid to reach in terms of dV. A joint effort between NASA and ESA will provide two spacecrafts that are scheduled to launch in 2020. The main objectives of the joint mission are an asteroid redirection experiment and asteroid characterization. Mission objectives of the ESA spacecraft (AIM) are to characterize the asteroid, both the physical properties and its motion in space, and NASA objectives are to impact the secondary asteroid in order to deflect it, and change its orbit with respect to the primary. ESA spacecraft will have to monitor and assess the orbit change.</a:t>
            </a:r>
          </a:p>
          <a:p>
            <a:r>
              <a:rPr lang="it-IT" baseline="0" dirty="0" smtClean="0"/>
              <a:t>In addition, ESA spacecraft will carry two 3U CubeSats, that will be released in situ. Their mission objectives are to provide support to the main spacecraft, possibly increasing the science return of the mission, and/or perform technological demonstrations.</a:t>
            </a:r>
          </a:p>
          <a:p>
            <a:r>
              <a:rPr lang="it-IT" baseline="0" dirty="0" smtClean="0"/>
              <a:t>The images that you can see in this slide depict what I’ve just described. The last image show the distances of AIM spacecraft wrt Earth (Yellow), Asteroid (pink) and sun (blue). The three vertical white lines show the two intervals for the main mission, and the foreseen extension period.</a:t>
            </a:r>
          </a:p>
        </p:txBody>
      </p:sp>
      <p:sp>
        <p:nvSpPr>
          <p:cNvPr id="4" name="Slide Number Placeholder 3"/>
          <p:cNvSpPr>
            <a:spLocks noGrp="1"/>
          </p:cNvSpPr>
          <p:nvPr>
            <p:ph type="sldNum" sz="quarter" idx="10"/>
          </p:nvPr>
        </p:nvSpPr>
        <p:spPr/>
        <p:txBody>
          <a:bodyPr/>
          <a:lstStyle/>
          <a:p>
            <a:fld id="{D389288A-BD78-EC48-81B6-C08E556E1607}" type="slidenum">
              <a:rPr lang="en-US" smtClean="0"/>
              <a:pPr/>
              <a:t>5</a:t>
            </a:fld>
            <a:endParaRPr lang="en-US" dirty="0"/>
          </a:p>
        </p:txBody>
      </p:sp>
    </p:spTree>
    <p:extLst>
      <p:ext uri="{BB962C8B-B14F-4D97-AF65-F5344CB8AC3E}">
        <p14:creationId xmlns:p14="http://schemas.microsoft.com/office/powerpoint/2010/main" val="1196726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Now</a:t>
            </a:r>
            <a:r>
              <a:rPr lang="it-IT" baseline="0" dirty="0" smtClean="0"/>
              <a:t> that I have provided a bit of context, these were the objectives of my collaboration here at JPL: to analyze one or more mission concepts for the CubeSat mission, analyzing the mission scenario, the communication architecture, design budgets and making a work all based on open source data.</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6</a:t>
            </a:fld>
            <a:endParaRPr lang="en-US" dirty="0"/>
          </a:p>
        </p:txBody>
      </p:sp>
    </p:spTree>
    <p:extLst>
      <p:ext uri="{BB962C8B-B14F-4D97-AF65-F5344CB8AC3E}">
        <p14:creationId xmlns:p14="http://schemas.microsoft.com/office/powerpoint/2010/main" val="1843523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I would like to introduce</a:t>
            </a:r>
            <a:r>
              <a:rPr lang="it-IT" baseline="0" dirty="0" smtClean="0"/>
              <a:t> the thought process I’ve made, when I first started to analyze this problem. Two facts were clear from the beginning: CubeSats are a growing reality, and the availability on the market of COTS components is increasing rapidly. Space qualified components are also appearing on the market. Secondly, stakeholder needs were defined to the very high level, but they weren’t tracing down to a defined science traceability matrix. It was open for us to decide that, as this is a call for proposal.</a:t>
            </a:r>
          </a:p>
          <a:p>
            <a:endParaRPr lang="it-IT" baseline="0" dirty="0" smtClean="0"/>
          </a:p>
          <a:p>
            <a:r>
              <a:rPr lang="it-IT" baseline="0" dirty="0" smtClean="0"/>
              <a:t>Nonetheless, the uncertainties were even more clear: we didn’t have a budget, we had to pick a mission concept but it was unclear how much we could push on the system capabilities, let alone the selection of components and the decisions on the architecture and mission operations that would satisfy the stakeholders the most.</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7</a:t>
            </a:fld>
            <a:endParaRPr lang="en-US" dirty="0"/>
          </a:p>
        </p:txBody>
      </p:sp>
    </p:spTree>
    <p:extLst>
      <p:ext uri="{BB962C8B-B14F-4D97-AF65-F5344CB8AC3E}">
        <p14:creationId xmlns:p14="http://schemas.microsoft.com/office/powerpoint/2010/main" val="3882492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All in all, this looked like a perfect</a:t>
            </a:r>
            <a:r>
              <a:rPr lang="it-IT" baseline="0" dirty="0" smtClean="0"/>
              <a:t> setup for tradespace exploration.</a:t>
            </a:r>
          </a:p>
          <a:p>
            <a:r>
              <a:rPr lang="it-IT" baseline="0" dirty="0" smtClean="0"/>
              <a:t>Let’s have a look on what are the fundamentals of trade space exploration theory.</a:t>
            </a:r>
          </a:p>
          <a:p>
            <a:r>
              <a:rPr lang="it-IT" baseline="0" dirty="0" smtClean="0"/>
              <a:t>What you see here is the a typical solution space for the multi attribute utility theory analysis. In this type of theory, the idea is to evaluate a great number of solutions with respect to a given parameter (Usually cost, but it can be mass too, for example). The parameter to with we rank the solution is usually the utility, that is an indicator of how much a given solution satisfies the stakeholders. As you can see from the picture, the red line identifies a front (called the pareto front) of all the optimal solutions, given a certain cost.</a:t>
            </a:r>
          </a:p>
          <a:p>
            <a:r>
              <a:rPr lang="it-IT" baseline="0" dirty="0" smtClean="0"/>
              <a:t>In the next slides we will see how I setup this problem.</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8</a:t>
            </a:fld>
            <a:endParaRPr lang="en-US" dirty="0"/>
          </a:p>
        </p:txBody>
      </p:sp>
    </p:spTree>
    <p:extLst>
      <p:ext uri="{BB962C8B-B14F-4D97-AF65-F5344CB8AC3E}">
        <p14:creationId xmlns:p14="http://schemas.microsoft.com/office/powerpoint/2010/main" val="400109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smtClean="0"/>
              <a:t>So, firstly, if we want to construct a sets of solutions</a:t>
            </a:r>
            <a:r>
              <a:rPr lang="it-IT" baseline="0" dirty="0" smtClean="0"/>
              <a:t> to solve our mission design problem, each solution has to be as close as possible to a full mission concept. This means that aspects from mission architecture, operations and system design shall be included.</a:t>
            </a:r>
            <a:endParaRPr lang="it-IT" dirty="0"/>
          </a:p>
        </p:txBody>
      </p:sp>
      <p:sp>
        <p:nvSpPr>
          <p:cNvPr id="4" name="Slide Number Placeholder 3"/>
          <p:cNvSpPr>
            <a:spLocks noGrp="1"/>
          </p:cNvSpPr>
          <p:nvPr>
            <p:ph type="sldNum" sz="quarter" idx="10"/>
          </p:nvPr>
        </p:nvSpPr>
        <p:spPr/>
        <p:txBody>
          <a:bodyPr/>
          <a:lstStyle/>
          <a:p>
            <a:fld id="{D389288A-BD78-EC48-81B6-C08E556E1607}" type="slidenum">
              <a:rPr lang="en-US" smtClean="0"/>
              <a:pPr/>
              <a:t>9</a:t>
            </a:fld>
            <a:endParaRPr lang="en-US" dirty="0"/>
          </a:p>
        </p:txBody>
      </p:sp>
    </p:spTree>
    <p:extLst>
      <p:ext uri="{BB962C8B-B14F-4D97-AF65-F5344CB8AC3E}">
        <p14:creationId xmlns:p14="http://schemas.microsoft.com/office/powerpoint/2010/main" val="1682989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w No Image">
    <p:spTree>
      <p:nvGrpSpPr>
        <p:cNvPr id="1" name=""/>
        <p:cNvGrpSpPr/>
        <p:nvPr/>
      </p:nvGrpSpPr>
      <p:grpSpPr>
        <a:xfrm>
          <a:off x="0" y="0"/>
          <a:ext cx="0" cy="0"/>
          <a:chOff x="0" y="0"/>
          <a:chExt cx="0" cy="0"/>
        </a:xfrm>
      </p:grpSpPr>
      <p:sp>
        <p:nvSpPr>
          <p:cNvPr id="9" name="Text Placeholder 4"/>
          <p:cNvSpPr>
            <a:spLocks noGrp="1"/>
          </p:cNvSpPr>
          <p:nvPr>
            <p:ph type="body" sz="quarter" idx="3" hasCustomPrompt="1"/>
          </p:nvPr>
        </p:nvSpPr>
        <p:spPr>
          <a:xfrm>
            <a:off x="901224" y="2914151"/>
            <a:ext cx="7524221" cy="430183"/>
          </a:xfrm>
          <a:prstGeom prst="rect">
            <a:avLst/>
          </a:prstGeom>
        </p:spPr>
        <p:txBody>
          <a:bodyPr anchor="t"/>
          <a:lstStyle>
            <a:lvl1pPr marL="0" indent="0">
              <a:buNone/>
              <a:defRPr sz="2800" b="1"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Presentation Title</a:t>
            </a:r>
            <a:endParaRPr lang="en-US" dirty="0"/>
          </a:p>
        </p:txBody>
      </p:sp>
      <p:sp>
        <p:nvSpPr>
          <p:cNvPr id="11" name="Text Placeholder 20"/>
          <p:cNvSpPr>
            <a:spLocks noGrp="1"/>
          </p:cNvSpPr>
          <p:nvPr>
            <p:ph type="body" sz="quarter" idx="19" hasCustomPrompt="1"/>
          </p:nvPr>
        </p:nvSpPr>
        <p:spPr>
          <a:xfrm>
            <a:off x="912341" y="3493463"/>
            <a:ext cx="7498993" cy="1235772"/>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chemeClr val="tx1"/>
                </a:solidFill>
                <a:latin typeface="Arial"/>
                <a:cs typeface="Arial"/>
              </a:defRPr>
            </a:lvl1pPr>
          </a:lstStyle>
          <a:p>
            <a:pPr lvl="0"/>
            <a:r>
              <a:rPr lang="en-US" dirty="0" smtClean="0"/>
              <a:t>Click to Edit Name(s) of Presenter(s), Directorate/Division and Date</a:t>
            </a:r>
          </a:p>
        </p:txBody>
      </p:sp>
      <p:pic>
        <p:nvPicPr>
          <p:cNvPr id="6" name="Picture 5"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6085" y="1739899"/>
            <a:ext cx="2027724" cy="1106031"/>
          </a:xfrm>
          <a:prstGeom prst="rect">
            <a:avLst/>
          </a:prstGeom>
        </p:spPr>
      </p:pic>
    </p:spTree>
    <p:extLst>
      <p:ext uri="{BB962C8B-B14F-4D97-AF65-F5344CB8AC3E}">
        <p14:creationId xmlns:p14="http://schemas.microsoft.com/office/powerpoint/2010/main" val="2506906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Subhead">
    <p:spTree>
      <p:nvGrpSpPr>
        <p:cNvPr id="1" name=""/>
        <p:cNvGrpSpPr/>
        <p:nvPr/>
      </p:nvGrpSpPr>
      <p:grpSpPr>
        <a:xfrm>
          <a:off x="0" y="0"/>
          <a:ext cx="0" cy="0"/>
          <a:chOff x="0" y="0"/>
          <a:chExt cx="0" cy="0"/>
        </a:xfrm>
      </p:grpSpPr>
      <p:sp>
        <p:nvSpPr>
          <p:cNvPr id="13" name="Text Placeholder 13"/>
          <p:cNvSpPr>
            <a:spLocks noGrp="1"/>
          </p:cNvSpPr>
          <p:nvPr>
            <p:ph type="body" sz="quarter" idx="14"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5"/>
          </p:nvPr>
        </p:nvSpPr>
        <p:spPr/>
        <p:txBody>
          <a:bodyPr/>
          <a:lstStyle/>
          <a:p>
            <a:fld id="{288048B3-B277-4294-9160-08A6BC82A171}" type="datetime1">
              <a:rPr lang="en-US" smtClean="0"/>
              <a:t>12/9/2015</a:t>
            </a:fld>
            <a:endParaRPr lang="en-US"/>
          </a:p>
        </p:txBody>
      </p:sp>
      <p:sp>
        <p:nvSpPr>
          <p:cNvPr id="3" name="Footer Placeholder 2"/>
          <p:cNvSpPr>
            <a:spLocks noGrp="1"/>
          </p:cNvSpPr>
          <p:nvPr>
            <p:ph type="ftr" sz="quarter" idx="16"/>
          </p:nvPr>
        </p:nvSpPr>
        <p:spPr/>
        <p:txBody>
          <a:bodyPr/>
          <a:lstStyle/>
          <a:p>
            <a:r>
              <a:rPr lang="it-IT" smtClean="0"/>
              <a:t>Lorenzo Feruglio, JVSRP - Final Presentation</a:t>
            </a:r>
            <a:endParaRPr lang="en-US" dirty="0"/>
          </a:p>
        </p:txBody>
      </p:sp>
      <p:sp>
        <p:nvSpPr>
          <p:cNvPr id="4" name="Slide Number Placeholder 3"/>
          <p:cNvSpPr>
            <a:spLocks noGrp="1"/>
          </p:cNvSpPr>
          <p:nvPr>
            <p:ph type="sldNum" sz="quarter" idx="17"/>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247745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eader/Text">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solidFill>
                  <a:srgbClr val="000000"/>
                </a:solidFill>
              </a:defRPr>
            </a:lvl1pPr>
          </a:lstStyle>
          <a:p>
            <a:pPr lvl="0"/>
            <a:r>
              <a:rPr lang="en-US" dirty="0" smtClean="0"/>
              <a:t>Click to add text</a:t>
            </a:r>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8"/>
          </p:nvPr>
        </p:nvSpPr>
        <p:spPr/>
        <p:txBody>
          <a:bodyPr/>
          <a:lstStyle/>
          <a:p>
            <a:fld id="{92A3E5C5-DFD9-45E8-8B6E-6F4A9A0903AF}" type="datetime1">
              <a:rPr lang="en-US" smtClean="0"/>
              <a:t>12/9/2015</a:t>
            </a:fld>
            <a:endParaRPr lang="en-US"/>
          </a:p>
        </p:txBody>
      </p:sp>
      <p:sp>
        <p:nvSpPr>
          <p:cNvPr id="4" name="Footer Placeholder 3"/>
          <p:cNvSpPr>
            <a:spLocks noGrp="1"/>
          </p:cNvSpPr>
          <p:nvPr>
            <p:ph type="ftr" sz="quarter" idx="19"/>
          </p:nvPr>
        </p:nvSpPr>
        <p:spPr/>
        <p:txBody>
          <a:bodyPr/>
          <a:lstStyle/>
          <a:p>
            <a:r>
              <a:rPr lang="it-IT" smtClean="0"/>
              <a:t>Lorenzo Feruglio, JVSRP - Final Presentation</a:t>
            </a:r>
            <a:endParaRPr lang="en-US" dirty="0"/>
          </a:p>
        </p:txBody>
      </p:sp>
      <p:sp>
        <p:nvSpPr>
          <p:cNvPr id="5" name="Slide Number Placeholder 4"/>
          <p:cNvSpPr>
            <a:spLocks noGrp="1"/>
          </p:cNvSpPr>
          <p:nvPr>
            <p:ph type="sldNum" sz="quarter" idx="20"/>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4323495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Header/Subhead/Text">
    <p:spTree>
      <p:nvGrpSpPr>
        <p:cNvPr id="1" name=""/>
        <p:cNvGrpSpPr/>
        <p:nvPr/>
      </p:nvGrpSpPr>
      <p:grpSpPr>
        <a:xfrm>
          <a:off x="0" y="0"/>
          <a:ext cx="0" cy="0"/>
          <a:chOff x="0" y="0"/>
          <a:chExt cx="0" cy="0"/>
        </a:xfrm>
      </p:grpSpPr>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solidFill>
                  <a:srgbClr val="000000"/>
                </a:solidFill>
              </a:defRPr>
            </a:lvl1pPr>
          </a:lstStyle>
          <a:p>
            <a:pPr lvl="0"/>
            <a:r>
              <a:rPr lang="en-US" dirty="0" smtClean="0"/>
              <a:t>Click to add text</a:t>
            </a:r>
            <a:endParaRPr lang="en-US" dirty="0"/>
          </a:p>
        </p:txBody>
      </p:sp>
      <p:pic>
        <p:nvPicPr>
          <p:cNvPr id="17" name="Picture 16"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8"/>
          </p:nvPr>
        </p:nvSpPr>
        <p:spPr/>
        <p:txBody>
          <a:bodyPr/>
          <a:lstStyle/>
          <a:p>
            <a:fld id="{39042DFA-2BCE-4849-99EE-260CDDF9DF05}" type="datetime1">
              <a:rPr lang="en-US" smtClean="0"/>
              <a:t>12/9/2015</a:t>
            </a:fld>
            <a:endParaRPr lang="en-US"/>
          </a:p>
        </p:txBody>
      </p:sp>
      <p:sp>
        <p:nvSpPr>
          <p:cNvPr id="4" name="Footer Placeholder 3"/>
          <p:cNvSpPr>
            <a:spLocks noGrp="1"/>
          </p:cNvSpPr>
          <p:nvPr>
            <p:ph type="ftr" sz="quarter" idx="19"/>
          </p:nvPr>
        </p:nvSpPr>
        <p:spPr/>
        <p:txBody>
          <a:bodyPr/>
          <a:lstStyle/>
          <a:p>
            <a:r>
              <a:rPr lang="it-IT" smtClean="0"/>
              <a:t>Lorenzo Feruglio, JVSRP - Final Presentation</a:t>
            </a:r>
            <a:endParaRPr lang="en-US" dirty="0"/>
          </a:p>
        </p:txBody>
      </p:sp>
      <p:sp>
        <p:nvSpPr>
          <p:cNvPr id="5" name="Slide Number Placeholder 4"/>
          <p:cNvSpPr>
            <a:spLocks noGrp="1"/>
          </p:cNvSpPr>
          <p:nvPr>
            <p:ph type="sldNum" sz="quarter" idx="20"/>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8837851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ader/Content/Tex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solidFill>
                  <a:srgbClr val="000000"/>
                </a:solidFill>
              </a:defRPr>
            </a:lvl1pPr>
          </a:lstStyle>
          <a:p>
            <a:pPr lvl="0"/>
            <a:r>
              <a:rPr lang="en-US" dirty="0" smtClean="0"/>
              <a:t>Click to add text</a:t>
            </a:r>
            <a:endParaRPr lang="en-US" dirty="0"/>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solidFill>
                  <a:srgbClr val="000000"/>
                </a:solidFill>
              </a:defRPr>
            </a:lvl1pPr>
          </a:lstStyle>
          <a:p>
            <a:pPr lvl="0"/>
            <a:r>
              <a:rPr lang="en-US" dirty="0" smtClean="0"/>
              <a:t>Click to add content</a:t>
            </a:r>
            <a:endParaRPr lang="en-US" dirty="0"/>
          </a:p>
        </p:txBody>
      </p:sp>
      <p:pic>
        <p:nvPicPr>
          <p:cNvPr id="16" name="Picture 15"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21"/>
          </p:nvPr>
        </p:nvSpPr>
        <p:spPr/>
        <p:txBody>
          <a:bodyPr/>
          <a:lstStyle/>
          <a:p>
            <a:fld id="{DA481A83-91B4-4580-946E-26AA734C09CC}" type="datetime1">
              <a:rPr lang="en-US" smtClean="0"/>
              <a:t>12/9/2015</a:t>
            </a:fld>
            <a:endParaRPr lang="en-US"/>
          </a:p>
        </p:txBody>
      </p:sp>
      <p:sp>
        <p:nvSpPr>
          <p:cNvPr id="4" name="Footer Placeholder 3"/>
          <p:cNvSpPr>
            <a:spLocks noGrp="1"/>
          </p:cNvSpPr>
          <p:nvPr>
            <p:ph type="ftr" sz="quarter" idx="22"/>
          </p:nvPr>
        </p:nvSpPr>
        <p:spPr/>
        <p:txBody>
          <a:bodyPr/>
          <a:lstStyle/>
          <a:p>
            <a:r>
              <a:rPr lang="it-IT" smtClean="0"/>
              <a:t>Lorenzo Feruglio, JVSRP - Final Presentation</a:t>
            </a:r>
            <a:endParaRPr lang="en-US" dirty="0"/>
          </a:p>
        </p:txBody>
      </p:sp>
      <p:sp>
        <p:nvSpPr>
          <p:cNvPr id="6" name="Slide Number Placeholder 5"/>
          <p:cNvSpPr>
            <a:spLocks noGrp="1"/>
          </p:cNvSpPr>
          <p:nvPr>
            <p:ph type="sldNum" sz="quarter" idx="23"/>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2169355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Subhead/Content/Text">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Text Placeholder 2"/>
          <p:cNvSpPr>
            <a:spLocks noGrp="1"/>
          </p:cNvSpPr>
          <p:nvPr>
            <p:ph type="body" sz="quarter" idx="18" hasCustomPrompt="1"/>
          </p:nvPr>
        </p:nvSpPr>
        <p:spPr>
          <a:xfrm>
            <a:off x="4685340" y="1407693"/>
            <a:ext cx="4008438" cy="4815887"/>
          </a:xfrm>
          <a:prstGeom prst="rect">
            <a:avLst/>
          </a:prstGeom>
        </p:spPr>
        <p:txBody>
          <a:bodyPr vert="horz"/>
          <a:lstStyle>
            <a:lvl1pPr>
              <a:defRPr>
                <a:solidFill>
                  <a:srgbClr val="000000"/>
                </a:solidFill>
              </a:defRPr>
            </a:lvl1pPr>
          </a:lstStyle>
          <a:p>
            <a:pPr lvl="0"/>
            <a:r>
              <a:rPr lang="en-US" dirty="0" smtClean="0"/>
              <a:t>Click to add text</a:t>
            </a:r>
            <a:endParaRPr lang="en-US" dirty="0"/>
          </a:p>
        </p:txBody>
      </p:sp>
      <p:sp>
        <p:nvSpPr>
          <p:cNvPr id="5" name="Content Placeholder 4"/>
          <p:cNvSpPr>
            <a:spLocks noGrp="1"/>
          </p:cNvSpPr>
          <p:nvPr>
            <p:ph sz="quarter" idx="20" hasCustomPrompt="1"/>
          </p:nvPr>
        </p:nvSpPr>
        <p:spPr>
          <a:xfrm>
            <a:off x="461003" y="1407105"/>
            <a:ext cx="4023901" cy="4816475"/>
          </a:xfrm>
          <a:prstGeom prst="rect">
            <a:avLst/>
          </a:prstGeom>
        </p:spPr>
        <p:txBody>
          <a:bodyPr vert="horz"/>
          <a:lstStyle>
            <a:lvl1pPr>
              <a:defRPr>
                <a:solidFill>
                  <a:srgbClr val="000000"/>
                </a:solidFill>
              </a:defRPr>
            </a:lvl1pPr>
          </a:lstStyle>
          <a:p>
            <a:pPr lvl="0"/>
            <a:r>
              <a:rPr lang="en-US" dirty="0" smtClean="0"/>
              <a:t>Click to add content</a:t>
            </a:r>
            <a:endParaRPr lang="en-US" dirty="0"/>
          </a:p>
        </p:txBody>
      </p:sp>
      <p:pic>
        <p:nvPicPr>
          <p:cNvPr id="16" name="Picture 15"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21"/>
          </p:nvPr>
        </p:nvSpPr>
        <p:spPr/>
        <p:txBody>
          <a:bodyPr/>
          <a:lstStyle/>
          <a:p>
            <a:fld id="{3EBF9E0A-C1B8-4FD3-8DEF-0D284CEF13C5}" type="datetime1">
              <a:rPr lang="en-US" smtClean="0"/>
              <a:t>12/9/2015</a:t>
            </a:fld>
            <a:endParaRPr lang="en-US"/>
          </a:p>
        </p:txBody>
      </p:sp>
      <p:sp>
        <p:nvSpPr>
          <p:cNvPr id="4" name="Footer Placeholder 3"/>
          <p:cNvSpPr>
            <a:spLocks noGrp="1"/>
          </p:cNvSpPr>
          <p:nvPr>
            <p:ph type="ftr" sz="quarter" idx="22"/>
          </p:nvPr>
        </p:nvSpPr>
        <p:spPr/>
        <p:txBody>
          <a:bodyPr/>
          <a:lstStyle/>
          <a:p>
            <a:r>
              <a:rPr lang="it-IT" smtClean="0"/>
              <a:t>Lorenzo Feruglio, JVSRP - Final Presentation</a:t>
            </a:r>
            <a:endParaRPr lang="en-US" dirty="0"/>
          </a:p>
        </p:txBody>
      </p:sp>
      <p:sp>
        <p:nvSpPr>
          <p:cNvPr id="6" name="Slide Number Placeholder 5"/>
          <p:cNvSpPr>
            <a:spLocks noGrp="1"/>
          </p:cNvSpPr>
          <p:nvPr>
            <p:ph type="sldNum" sz="quarter" idx="23"/>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624504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Content">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solidFill>
                  <a:srgbClr val="000000"/>
                </a:solidFill>
              </a:defRPr>
            </a:lvl1pPr>
          </a:lstStyle>
          <a:p>
            <a:pPr lvl="0"/>
            <a:r>
              <a:rPr lang="en-US" dirty="0" smtClean="0"/>
              <a:t>Click to add content</a:t>
            </a:r>
            <a:endParaRPr lang="en-US" dirty="0"/>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9"/>
          </p:nvPr>
        </p:nvSpPr>
        <p:spPr/>
        <p:txBody>
          <a:bodyPr/>
          <a:lstStyle/>
          <a:p>
            <a:fld id="{1584117D-F328-4AD5-BD22-00460C60AAA8}" type="datetime1">
              <a:rPr lang="en-US" smtClean="0"/>
              <a:t>12/9/2015</a:t>
            </a:fld>
            <a:endParaRPr lang="en-US"/>
          </a:p>
        </p:txBody>
      </p:sp>
      <p:sp>
        <p:nvSpPr>
          <p:cNvPr id="4" name="Footer Placeholder 3"/>
          <p:cNvSpPr>
            <a:spLocks noGrp="1"/>
          </p:cNvSpPr>
          <p:nvPr>
            <p:ph type="ftr" sz="quarter" idx="20"/>
          </p:nvPr>
        </p:nvSpPr>
        <p:spPr/>
        <p:txBody>
          <a:bodyPr/>
          <a:lstStyle/>
          <a:p>
            <a:r>
              <a:rPr lang="it-IT" smtClean="0"/>
              <a:t>Lorenzo Feruglio, JVSRP - Final Presentation</a:t>
            </a:r>
            <a:endParaRPr lang="en-US" dirty="0"/>
          </a:p>
        </p:txBody>
      </p:sp>
      <p:sp>
        <p:nvSpPr>
          <p:cNvPr id="5" name="Slide Number Placeholder 4"/>
          <p:cNvSpPr>
            <a:spLocks noGrp="1"/>
          </p:cNvSpPr>
          <p:nvPr>
            <p:ph type="sldNum" sz="quarter" idx="21"/>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9189451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Subhead/Content">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Content Placeholder 2"/>
          <p:cNvSpPr>
            <a:spLocks noGrp="1"/>
          </p:cNvSpPr>
          <p:nvPr>
            <p:ph sz="quarter" idx="18" hasCustomPrompt="1"/>
          </p:nvPr>
        </p:nvSpPr>
        <p:spPr>
          <a:xfrm>
            <a:off x="0" y="1412875"/>
            <a:ext cx="9144000" cy="5030788"/>
          </a:xfrm>
          <a:prstGeom prst="rect">
            <a:avLst/>
          </a:prstGeom>
        </p:spPr>
        <p:txBody>
          <a:bodyPr vert="horz"/>
          <a:lstStyle>
            <a:lvl1pPr>
              <a:defRPr baseline="0">
                <a:solidFill>
                  <a:srgbClr val="000000"/>
                </a:solidFill>
              </a:defRPr>
            </a:lvl1pPr>
          </a:lstStyle>
          <a:p>
            <a:pPr lvl="0"/>
            <a:r>
              <a:rPr lang="en-US" dirty="0" smtClean="0"/>
              <a:t>Click to add content</a:t>
            </a:r>
            <a:endParaRPr lang="en-US" dirty="0"/>
          </a:p>
        </p:txBody>
      </p:sp>
      <p:pic>
        <p:nvPicPr>
          <p:cNvPr id="15" name="Picture 1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9"/>
          </p:nvPr>
        </p:nvSpPr>
        <p:spPr/>
        <p:txBody>
          <a:bodyPr/>
          <a:lstStyle/>
          <a:p>
            <a:fld id="{6AC88926-6C98-472F-9F3A-7C8A39676E99}" type="datetime1">
              <a:rPr lang="en-US" smtClean="0"/>
              <a:t>12/9/2015</a:t>
            </a:fld>
            <a:endParaRPr lang="en-US"/>
          </a:p>
        </p:txBody>
      </p:sp>
      <p:sp>
        <p:nvSpPr>
          <p:cNvPr id="4" name="Footer Placeholder 3"/>
          <p:cNvSpPr>
            <a:spLocks noGrp="1"/>
          </p:cNvSpPr>
          <p:nvPr>
            <p:ph type="ftr" sz="quarter" idx="20"/>
          </p:nvPr>
        </p:nvSpPr>
        <p:spPr/>
        <p:txBody>
          <a:bodyPr/>
          <a:lstStyle/>
          <a:p>
            <a:r>
              <a:rPr lang="it-IT" smtClean="0"/>
              <a:t>Lorenzo Feruglio, JVSRP - Final Presentation</a:t>
            </a:r>
            <a:endParaRPr lang="en-US" dirty="0"/>
          </a:p>
        </p:txBody>
      </p:sp>
      <p:sp>
        <p:nvSpPr>
          <p:cNvPr id="5" name="Slide Number Placeholder 4"/>
          <p:cNvSpPr>
            <a:spLocks noGrp="1"/>
          </p:cNvSpPr>
          <p:nvPr>
            <p:ph type="sldNum" sz="quarter" idx="21"/>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6469474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er/Black Strip">
    <p:spTree>
      <p:nvGrpSpPr>
        <p:cNvPr id="1" name=""/>
        <p:cNvGrpSpPr/>
        <p:nvPr/>
      </p:nvGrpSpPr>
      <p:grpSpPr>
        <a:xfrm>
          <a:off x="0" y="0"/>
          <a:ext cx="0" cy="0"/>
          <a:chOff x="0" y="0"/>
          <a:chExt cx="0" cy="0"/>
        </a:xfrm>
      </p:grpSpPr>
      <p:sp>
        <p:nvSpPr>
          <p:cNvPr id="11" name="Rectangle 10"/>
          <p:cNvSpPr/>
          <p:nvPr userDrawn="1"/>
        </p:nvSpPr>
        <p:spPr>
          <a:xfrm>
            <a:off x="0" y="1419226"/>
            <a:ext cx="9144000" cy="502919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pic>
        <p:nvPicPr>
          <p:cNvPr id="20" name="Picture 19"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0"/>
          </p:nvPr>
        </p:nvSpPr>
        <p:spPr/>
        <p:txBody>
          <a:bodyPr/>
          <a:lstStyle/>
          <a:p>
            <a:fld id="{31EA6253-BE3D-4F41-9D2B-87D586149BFD}" type="datetime1">
              <a:rPr lang="en-US" smtClean="0"/>
              <a:t>12/9/2015</a:t>
            </a:fld>
            <a:endParaRPr lang="en-US"/>
          </a:p>
        </p:txBody>
      </p:sp>
      <p:sp>
        <p:nvSpPr>
          <p:cNvPr id="3" name="Footer Placeholder 2"/>
          <p:cNvSpPr>
            <a:spLocks noGrp="1"/>
          </p:cNvSpPr>
          <p:nvPr>
            <p:ph type="ftr" sz="quarter" idx="11"/>
          </p:nvPr>
        </p:nvSpPr>
        <p:spPr/>
        <p:txBody>
          <a:bodyPr/>
          <a:lstStyle/>
          <a:p>
            <a:r>
              <a:rPr lang="it-IT" smtClean="0"/>
              <a:t>Lorenzo Feruglio, JVSRP - Final Presentation</a:t>
            </a:r>
            <a:endParaRPr lang="en-US" dirty="0"/>
          </a:p>
        </p:txBody>
      </p:sp>
      <p:sp>
        <p:nvSpPr>
          <p:cNvPr id="4" name="Slide Number Placeholder 3"/>
          <p:cNvSpPr>
            <a:spLocks noGrp="1"/>
          </p:cNvSpPr>
          <p:nvPr>
            <p:ph type="sldNum" sz="quarter" idx="12"/>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152174678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eader/Subhead/Black Strip">
    <p:spTree>
      <p:nvGrpSpPr>
        <p:cNvPr id="1" name=""/>
        <p:cNvGrpSpPr/>
        <p:nvPr/>
      </p:nvGrpSpPr>
      <p:grpSpPr>
        <a:xfrm>
          <a:off x="0" y="0"/>
          <a:ext cx="0" cy="0"/>
          <a:chOff x="0" y="0"/>
          <a:chExt cx="0" cy="0"/>
        </a:xfrm>
      </p:grpSpPr>
      <p:sp>
        <p:nvSpPr>
          <p:cNvPr id="11" name="Rectangle 10"/>
          <p:cNvSpPr/>
          <p:nvPr userDrawn="1"/>
        </p:nvSpPr>
        <p:spPr>
          <a:xfrm>
            <a:off x="0" y="1419226"/>
            <a:ext cx="9144000" cy="5029199"/>
          </a:xfrm>
          <a:prstGeom prst="rect">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15" name="Content Placeholder 3"/>
          <p:cNvSpPr>
            <a:spLocks noGrp="1"/>
          </p:cNvSpPr>
          <p:nvPr>
            <p:ph sz="quarter" idx="18" hasCustomPrompt="1"/>
          </p:nvPr>
        </p:nvSpPr>
        <p:spPr>
          <a:xfrm>
            <a:off x="1249363" y="2594882"/>
            <a:ext cx="6905851" cy="2603046"/>
          </a:xfrm>
          <a:prstGeom prst="rect">
            <a:avLst/>
          </a:prstGeom>
        </p:spPr>
        <p:txBody>
          <a:bodyPr vert="horz"/>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smtClean="0"/>
              <a:t>Click to add content</a:t>
            </a:r>
            <a:endParaRPr lang="en-US" dirty="0"/>
          </a:p>
        </p:txBody>
      </p:sp>
      <p:pic>
        <p:nvPicPr>
          <p:cNvPr id="20" name="Picture 19"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9"/>
          </p:nvPr>
        </p:nvSpPr>
        <p:spPr/>
        <p:txBody>
          <a:bodyPr/>
          <a:lstStyle/>
          <a:p>
            <a:fld id="{8481A5C7-FFDC-48BB-ACCB-F4B9C02ABDF4}" type="datetime1">
              <a:rPr lang="en-US" smtClean="0"/>
              <a:t>12/9/2015</a:t>
            </a:fld>
            <a:endParaRPr lang="en-US"/>
          </a:p>
        </p:txBody>
      </p:sp>
      <p:sp>
        <p:nvSpPr>
          <p:cNvPr id="3" name="Footer Placeholder 2"/>
          <p:cNvSpPr>
            <a:spLocks noGrp="1"/>
          </p:cNvSpPr>
          <p:nvPr>
            <p:ph type="ftr" sz="quarter" idx="20"/>
          </p:nvPr>
        </p:nvSpPr>
        <p:spPr/>
        <p:txBody>
          <a:bodyPr/>
          <a:lstStyle/>
          <a:p>
            <a:r>
              <a:rPr lang="it-IT" smtClean="0"/>
              <a:t>Lorenzo Feruglio, JVSRP - Final Presentation</a:t>
            </a:r>
            <a:endParaRPr lang="en-US" dirty="0"/>
          </a:p>
        </p:txBody>
      </p:sp>
      <p:sp>
        <p:nvSpPr>
          <p:cNvPr id="4" name="Slide Number Placeholder 3"/>
          <p:cNvSpPr>
            <a:spLocks noGrp="1"/>
          </p:cNvSpPr>
          <p:nvPr>
            <p:ph type="sldNum" sz="quarter" idx="21"/>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613031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pic>
        <p:nvPicPr>
          <p:cNvPr id="12" name="Picture 11"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0"/>
          </p:nvPr>
        </p:nvSpPr>
        <p:spPr/>
        <p:txBody>
          <a:bodyPr/>
          <a:lstStyle/>
          <a:p>
            <a:fld id="{B66AD0F1-8531-419C-B2C8-57F100E05C60}" type="datetime1">
              <a:rPr lang="en-US" smtClean="0"/>
              <a:t>12/9/2015</a:t>
            </a:fld>
            <a:endParaRPr lang="en-US"/>
          </a:p>
        </p:txBody>
      </p:sp>
      <p:sp>
        <p:nvSpPr>
          <p:cNvPr id="3" name="Footer Placeholder 2"/>
          <p:cNvSpPr>
            <a:spLocks noGrp="1"/>
          </p:cNvSpPr>
          <p:nvPr>
            <p:ph type="ftr" sz="quarter" idx="11"/>
          </p:nvPr>
        </p:nvSpPr>
        <p:spPr/>
        <p:txBody>
          <a:bodyPr/>
          <a:lstStyle/>
          <a:p>
            <a:r>
              <a:rPr lang="it-IT" smtClean="0"/>
              <a:t>Lorenzo Feruglio, JVSRP - Final Presentation</a:t>
            </a:r>
            <a:endParaRPr lang="en-US" dirty="0"/>
          </a:p>
        </p:txBody>
      </p:sp>
      <p:sp>
        <p:nvSpPr>
          <p:cNvPr id="4" name="Slide Number Placeholder 3"/>
          <p:cNvSpPr>
            <a:spLocks noGrp="1"/>
          </p:cNvSpPr>
          <p:nvPr>
            <p:ph type="sldNum" sz="quarter" idx="12"/>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4263465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w Subhead w No Image">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915335" y="2914151"/>
            <a:ext cx="7524221" cy="430183"/>
          </a:xfrm>
          <a:prstGeom prst="rect">
            <a:avLst/>
          </a:prstGeom>
        </p:spPr>
        <p:txBody>
          <a:bodyPr anchor="t"/>
          <a:lstStyle>
            <a:lvl1pPr marL="0" indent="0">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Presentation Title</a:t>
            </a:r>
            <a:endParaRPr lang="en-US" dirty="0"/>
          </a:p>
        </p:txBody>
      </p:sp>
      <p:sp>
        <p:nvSpPr>
          <p:cNvPr id="6" name="Text Placeholder 20"/>
          <p:cNvSpPr>
            <a:spLocks noGrp="1"/>
          </p:cNvSpPr>
          <p:nvPr>
            <p:ph type="body" sz="quarter" idx="19" hasCustomPrompt="1"/>
          </p:nvPr>
        </p:nvSpPr>
        <p:spPr>
          <a:xfrm>
            <a:off x="926452" y="3377321"/>
            <a:ext cx="7498993" cy="312363"/>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1" baseline="0">
                <a:solidFill>
                  <a:srgbClr val="000000"/>
                </a:solidFill>
                <a:latin typeface="Arial"/>
                <a:cs typeface="Arial"/>
              </a:defRPr>
            </a:lvl1pPr>
          </a:lstStyle>
          <a:p>
            <a:pPr lvl="0"/>
            <a:r>
              <a:rPr lang="en-US" dirty="0" smtClean="0"/>
              <a:t>Click to Edit Subhead</a:t>
            </a:r>
          </a:p>
        </p:txBody>
      </p:sp>
      <p:sp>
        <p:nvSpPr>
          <p:cNvPr id="7" name="Text Placeholder 20"/>
          <p:cNvSpPr>
            <a:spLocks noGrp="1"/>
          </p:cNvSpPr>
          <p:nvPr>
            <p:ph type="body" sz="quarter" idx="20" hasCustomPrompt="1"/>
          </p:nvPr>
        </p:nvSpPr>
        <p:spPr>
          <a:xfrm>
            <a:off x="926452" y="3829980"/>
            <a:ext cx="7498993" cy="1235772"/>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smtClean="0"/>
              <a:t>Click to Edit Name(s) of Presenter(s), Directorate/Division and Date</a:t>
            </a:r>
          </a:p>
        </p:txBody>
      </p:sp>
      <p:pic>
        <p:nvPicPr>
          <p:cNvPr id="9" name="Picture 8"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6085" y="1739899"/>
            <a:ext cx="2027724" cy="1106031"/>
          </a:xfrm>
          <a:prstGeom prst="rect">
            <a:avLst/>
          </a:prstGeom>
        </p:spPr>
      </p:pic>
    </p:spTree>
    <p:extLst>
      <p:ext uri="{BB962C8B-B14F-4D97-AF65-F5344CB8AC3E}">
        <p14:creationId xmlns:p14="http://schemas.microsoft.com/office/powerpoint/2010/main" val="39892146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Chapter Divider</a:t>
            </a:r>
            <a:endParaRPr lang="en-US" dirty="0"/>
          </a:p>
        </p:txBody>
      </p:sp>
    </p:spTree>
    <p:extLst>
      <p:ext uri="{BB962C8B-B14F-4D97-AF65-F5344CB8AC3E}">
        <p14:creationId xmlns:p14="http://schemas.microsoft.com/office/powerpoint/2010/main" val="3517099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732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w Horizontal Image">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0" y="0"/>
            <a:ext cx="9144000" cy="4559905"/>
          </a:xfrm>
          <a:prstGeom prst="rect">
            <a:avLst/>
          </a:prstGeom>
        </p:spPr>
        <p:txBody>
          <a:bodyPr vert="horz" anchor="ctr"/>
          <a:lstStyle>
            <a:lvl1pPr marL="0" indent="0" algn="ctr">
              <a:buFontTx/>
              <a:buNone/>
              <a:defRPr sz="1600">
                <a:solidFill>
                  <a:srgbClr val="000000"/>
                </a:solidFill>
              </a:defRPr>
            </a:lvl1pPr>
          </a:lstStyle>
          <a:p>
            <a:r>
              <a:rPr lang="en-US" smtClean="0"/>
              <a:t>Click icon to add picture</a:t>
            </a:r>
            <a:endParaRPr lang="en-US" dirty="0" smtClean="0"/>
          </a:p>
        </p:txBody>
      </p:sp>
      <p:sp>
        <p:nvSpPr>
          <p:cNvPr id="9" name="Text Placeholder 4"/>
          <p:cNvSpPr>
            <a:spLocks noGrp="1"/>
          </p:cNvSpPr>
          <p:nvPr>
            <p:ph type="body" sz="quarter" idx="3" hasCustomPrompt="1"/>
          </p:nvPr>
        </p:nvSpPr>
        <p:spPr>
          <a:xfrm>
            <a:off x="369198" y="5141017"/>
            <a:ext cx="7524221" cy="430183"/>
          </a:xfrm>
          <a:prstGeom prst="rect">
            <a:avLst/>
          </a:prstGeom>
        </p:spPr>
        <p:txBody>
          <a:bodyPr anchor="t"/>
          <a:lstStyle>
            <a:lvl1pPr marL="0" indent="0" algn="l">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Presentation Title</a:t>
            </a:r>
            <a:endParaRPr lang="en-US" dirty="0"/>
          </a:p>
        </p:txBody>
      </p:sp>
      <p:sp>
        <p:nvSpPr>
          <p:cNvPr id="10" name="Text Placeholder 20"/>
          <p:cNvSpPr>
            <a:spLocks noGrp="1"/>
          </p:cNvSpPr>
          <p:nvPr>
            <p:ph type="body" sz="quarter" idx="18" hasCustomPrompt="1"/>
          </p:nvPr>
        </p:nvSpPr>
        <p:spPr>
          <a:xfrm>
            <a:off x="380315" y="5619689"/>
            <a:ext cx="7498993" cy="804438"/>
          </a:xfrm>
          <a:prstGeom prst="rect">
            <a:avLst/>
          </a:prstGeom>
        </p:spPr>
        <p:txBody>
          <a:bodyPr>
            <a:noAutofit/>
          </a:bodyPr>
          <a:lstStyle>
            <a:lvl1pPr marL="0" marR="0" indent="0" algn="l"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smtClean="0"/>
              <a:t>Click to Edit Name(s) of Presenter(s), Directorate/Division and Date</a:t>
            </a:r>
          </a:p>
        </p:txBody>
      </p:sp>
      <p:pic>
        <p:nvPicPr>
          <p:cNvPr id="8" name="Picture 7"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84129" y="5561964"/>
            <a:ext cx="2027724" cy="1106031"/>
          </a:xfrm>
          <a:prstGeom prst="rect">
            <a:avLst/>
          </a:prstGeom>
        </p:spPr>
      </p:pic>
    </p:spTree>
    <p:extLst>
      <p:ext uri="{BB962C8B-B14F-4D97-AF65-F5344CB8AC3E}">
        <p14:creationId xmlns:p14="http://schemas.microsoft.com/office/powerpoint/2010/main" val="38134985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w Vertical Image">
    <p:spTree>
      <p:nvGrpSpPr>
        <p:cNvPr id="1" name=""/>
        <p:cNvGrpSpPr/>
        <p:nvPr/>
      </p:nvGrpSpPr>
      <p:grpSpPr>
        <a:xfrm>
          <a:off x="0" y="0"/>
          <a:ext cx="0" cy="0"/>
          <a:chOff x="0" y="0"/>
          <a:chExt cx="0" cy="0"/>
        </a:xfrm>
      </p:grpSpPr>
      <p:sp>
        <p:nvSpPr>
          <p:cNvPr id="6" name="Picture Placeholder 7"/>
          <p:cNvSpPr>
            <a:spLocks noGrp="1"/>
          </p:cNvSpPr>
          <p:nvPr>
            <p:ph type="pic" sz="quarter" idx="13"/>
          </p:nvPr>
        </p:nvSpPr>
        <p:spPr>
          <a:xfrm>
            <a:off x="0" y="0"/>
            <a:ext cx="5576455" cy="6858000"/>
          </a:xfrm>
          <a:prstGeom prst="rect">
            <a:avLst/>
          </a:prstGeom>
        </p:spPr>
        <p:txBody>
          <a:bodyPr vert="horz" anchor="ctr"/>
          <a:lstStyle>
            <a:lvl1pPr marL="0" indent="0" algn="ctr">
              <a:buFontTx/>
              <a:buNone/>
              <a:defRPr sz="1600">
                <a:solidFill>
                  <a:srgbClr val="000000"/>
                </a:solidFill>
              </a:defRPr>
            </a:lvl1pPr>
          </a:lstStyle>
          <a:p>
            <a:r>
              <a:rPr lang="en-US" smtClean="0"/>
              <a:t>Click icon to add picture</a:t>
            </a:r>
            <a:endParaRPr lang="en-US" dirty="0" smtClean="0"/>
          </a:p>
        </p:txBody>
      </p:sp>
      <p:sp>
        <p:nvSpPr>
          <p:cNvPr id="7" name="Text Placeholder 4"/>
          <p:cNvSpPr>
            <a:spLocks noGrp="1"/>
          </p:cNvSpPr>
          <p:nvPr>
            <p:ph type="body" sz="quarter" idx="19" hasCustomPrompt="1"/>
          </p:nvPr>
        </p:nvSpPr>
        <p:spPr>
          <a:xfrm>
            <a:off x="5576456" y="1581728"/>
            <a:ext cx="3567543" cy="646546"/>
          </a:xfrm>
          <a:prstGeom prst="rect">
            <a:avLst/>
          </a:prstGeom>
        </p:spPr>
        <p:txBody>
          <a:bodyPr anchor="t"/>
          <a:lstStyle>
            <a:lvl1pPr marL="0" indent="0" algn="ctr">
              <a:lnSpc>
                <a:spcPct val="100000"/>
              </a:lnSpc>
              <a:buNone/>
              <a:defRPr sz="2800" b="1" baseline="0">
                <a:solidFill>
                  <a:srgbClr val="000000"/>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Presentation Title</a:t>
            </a:r>
            <a:endParaRPr lang="en-US" dirty="0"/>
          </a:p>
        </p:txBody>
      </p:sp>
      <p:sp>
        <p:nvSpPr>
          <p:cNvPr id="8" name="Text Placeholder 20"/>
          <p:cNvSpPr>
            <a:spLocks noGrp="1"/>
          </p:cNvSpPr>
          <p:nvPr>
            <p:ph type="body" sz="quarter" idx="20" hasCustomPrompt="1"/>
          </p:nvPr>
        </p:nvSpPr>
        <p:spPr>
          <a:xfrm>
            <a:off x="5576455" y="2228082"/>
            <a:ext cx="3567543" cy="1000129"/>
          </a:xfrm>
          <a:prstGeom prst="rect">
            <a:avLst/>
          </a:prstGeom>
        </p:spPr>
        <p:txBody>
          <a:bodyPr>
            <a:noAutofit/>
          </a:bodyPr>
          <a:lstStyle>
            <a:lvl1pPr marL="0" marR="0" indent="0" algn="ctr" defTabSz="457200" rtl="0" eaLnBrk="1" fontAlgn="auto" latinLnBrk="0" hangingPunct="1">
              <a:lnSpc>
                <a:spcPct val="100000"/>
              </a:lnSpc>
              <a:spcBef>
                <a:spcPct val="20000"/>
              </a:spcBef>
              <a:spcAft>
                <a:spcPts val="0"/>
              </a:spcAft>
              <a:buClrTx/>
              <a:buSzTx/>
              <a:buFontTx/>
              <a:buNone/>
              <a:tabLst/>
              <a:defRPr sz="1400" baseline="0">
                <a:solidFill>
                  <a:srgbClr val="000000"/>
                </a:solidFill>
                <a:latin typeface="Arial"/>
                <a:cs typeface="Arial"/>
              </a:defRPr>
            </a:lvl1pPr>
          </a:lstStyle>
          <a:p>
            <a:pPr lvl="0"/>
            <a:r>
              <a:rPr lang="en-US" dirty="0" smtClean="0"/>
              <a:t>Click to Edit Name(s) of Presenter(s), Directorate/Division and Date</a:t>
            </a:r>
          </a:p>
        </p:txBody>
      </p:sp>
      <p:pic>
        <p:nvPicPr>
          <p:cNvPr id="10" name="Picture 9"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368915" y="5561964"/>
            <a:ext cx="2027724" cy="1106031"/>
          </a:xfrm>
          <a:prstGeom prst="rect">
            <a:avLst/>
          </a:prstGeom>
        </p:spPr>
      </p:pic>
    </p:spTree>
    <p:extLst>
      <p:ext uri="{BB962C8B-B14F-4D97-AF65-F5344CB8AC3E}">
        <p14:creationId xmlns:p14="http://schemas.microsoft.com/office/powerpoint/2010/main" val="216785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hapter Divider">
    <p:spTree>
      <p:nvGrpSpPr>
        <p:cNvPr id="1" name=""/>
        <p:cNvGrpSpPr/>
        <p:nvPr/>
      </p:nvGrpSpPr>
      <p:grpSpPr>
        <a:xfrm>
          <a:off x="0" y="0"/>
          <a:ext cx="0" cy="0"/>
          <a:chOff x="0" y="0"/>
          <a:chExt cx="0" cy="0"/>
        </a:xfrm>
      </p:grpSpPr>
      <p:sp>
        <p:nvSpPr>
          <p:cNvPr id="5" name="Text Placeholder 4"/>
          <p:cNvSpPr>
            <a:spLocks noGrp="1"/>
          </p:cNvSpPr>
          <p:nvPr>
            <p:ph type="body" sz="quarter" idx="3" hasCustomPrompt="1"/>
          </p:nvPr>
        </p:nvSpPr>
        <p:spPr>
          <a:xfrm>
            <a:off x="1" y="2995083"/>
            <a:ext cx="9144000" cy="867834"/>
          </a:xfrm>
          <a:prstGeom prst="rect">
            <a:avLst/>
          </a:prstGeom>
        </p:spPr>
        <p:txBody>
          <a:bodyPr anchor="t"/>
          <a:lstStyle>
            <a:lvl1pPr marL="0" indent="0" algn="ctr">
              <a:buNone/>
              <a:defRPr sz="4800" b="0" i="0" baseline="0">
                <a:solidFill>
                  <a:schemeClr val="tx1"/>
                </a:solidFill>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Chapter Divider</a:t>
            </a:r>
            <a:endParaRPr lang="en-US" dirty="0"/>
          </a:p>
        </p:txBody>
      </p:sp>
    </p:spTree>
    <p:extLst>
      <p:ext uri="{BB962C8B-B14F-4D97-AF65-F5344CB8AC3E}">
        <p14:creationId xmlns:p14="http://schemas.microsoft.com/office/powerpoint/2010/main" val="2318519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Header/Subhead/Text">
    <p:spTree>
      <p:nvGrpSpPr>
        <p:cNvPr id="1" name=""/>
        <p:cNvGrpSpPr/>
        <p:nvPr/>
      </p:nvGrpSpPr>
      <p:grpSpPr>
        <a:xfrm>
          <a:off x="0" y="0"/>
          <a:ext cx="0" cy="0"/>
          <a:chOff x="0" y="0"/>
          <a:chExt cx="0" cy="0"/>
        </a:xfrm>
      </p:grpSpPr>
      <p:sp>
        <p:nvSpPr>
          <p:cNvPr id="15" name="Text Placeholder 13"/>
          <p:cNvSpPr>
            <a:spLocks noGrp="1"/>
          </p:cNvSpPr>
          <p:nvPr>
            <p:ph type="body" sz="quarter" idx="16"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Edit Header</a:t>
            </a:r>
            <a:endParaRPr lang="en-US" dirty="0"/>
          </a:p>
        </p:txBody>
      </p:sp>
      <p:sp>
        <p:nvSpPr>
          <p:cNvPr id="3" name="Text Placeholder 2"/>
          <p:cNvSpPr>
            <a:spLocks noGrp="1"/>
          </p:cNvSpPr>
          <p:nvPr>
            <p:ph type="body" sz="quarter" idx="17" hasCustomPrompt="1"/>
          </p:nvPr>
        </p:nvSpPr>
        <p:spPr>
          <a:xfrm>
            <a:off x="457200" y="1412875"/>
            <a:ext cx="8248650" cy="4879975"/>
          </a:xfrm>
          <a:prstGeom prst="rect">
            <a:avLst/>
          </a:prstGeom>
        </p:spPr>
        <p:txBody>
          <a:bodyPr vert="horz"/>
          <a:lstStyle>
            <a:lvl1pPr>
              <a:defRPr>
                <a:solidFill>
                  <a:srgbClr val="000000"/>
                </a:solidFill>
              </a:defRPr>
            </a:lvl1pPr>
          </a:lstStyle>
          <a:p>
            <a:pPr lvl="0"/>
            <a:r>
              <a:rPr lang="en-US" dirty="0" smtClean="0"/>
              <a:t>Click to add text</a:t>
            </a:r>
            <a:endParaRPr lang="en-US" dirty="0"/>
          </a:p>
        </p:txBody>
      </p:sp>
      <p:pic>
        <p:nvPicPr>
          <p:cNvPr id="17" name="Picture 16"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8"/>
          </p:nvPr>
        </p:nvSpPr>
        <p:spPr>
          <a:xfrm>
            <a:off x="457199" y="6492875"/>
            <a:ext cx="1376363" cy="365125"/>
          </a:xfrm>
          <a:prstGeom prst="rect">
            <a:avLst/>
          </a:prstGeom>
        </p:spPr>
        <p:txBody>
          <a:bodyPr/>
          <a:lstStyle/>
          <a:p>
            <a:fld id="{39042DFA-2BCE-4849-99EE-260CDDF9DF05}" type="datetime1">
              <a:rPr lang="en-US" smtClean="0"/>
              <a:t>12/9/2015</a:t>
            </a:fld>
            <a:endParaRPr lang="en-US"/>
          </a:p>
        </p:txBody>
      </p:sp>
      <p:sp>
        <p:nvSpPr>
          <p:cNvPr id="4" name="Footer Placeholder 3"/>
          <p:cNvSpPr>
            <a:spLocks noGrp="1"/>
          </p:cNvSpPr>
          <p:nvPr>
            <p:ph type="ftr" sz="quarter" idx="19"/>
          </p:nvPr>
        </p:nvSpPr>
        <p:spPr>
          <a:xfrm>
            <a:off x="1833563" y="6492875"/>
            <a:ext cx="5476875" cy="365125"/>
          </a:xfrm>
          <a:prstGeom prst="rect">
            <a:avLst/>
          </a:prstGeom>
        </p:spPr>
        <p:txBody>
          <a:bodyPr/>
          <a:lstStyle/>
          <a:p>
            <a:r>
              <a:rPr lang="it-IT" smtClean="0"/>
              <a:t>Lorenzo Feruglio, JVSRP - Final Presentation</a:t>
            </a:r>
            <a:endParaRPr lang="en-US" dirty="0"/>
          </a:p>
        </p:txBody>
      </p:sp>
      <p:sp>
        <p:nvSpPr>
          <p:cNvPr id="5" name="Slide Number Placeholder 4"/>
          <p:cNvSpPr>
            <a:spLocks noGrp="1"/>
          </p:cNvSpPr>
          <p:nvPr>
            <p:ph type="sldNum" sz="quarter" idx="20"/>
          </p:nvPr>
        </p:nvSpPr>
        <p:spPr>
          <a:xfrm>
            <a:off x="7318374" y="6492875"/>
            <a:ext cx="1069767" cy="365125"/>
          </a:xfrm>
          <a:prstGeom prst="rect">
            <a:avLst/>
          </a:prstGeom>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2412150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ck Cover">
    <p:spTree>
      <p:nvGrpSpPr>
        <p:cNvPr id="1" name=""/>
        <p:cNvGrpSpPr/>
        <p:nvPr/>
      </p:nvGrpSpPr>
      <p:grpSpPr>
        <a:xfrm>
          <a:off x="0" y="0"/>
          <a:ext cx="0" cy="0"/>
          <a:chOff x="0" y="0"/>
          <a:chExt cx="0" cy="0"/>
        </a:xfrm>
      </p:grpSpPr>
      <p:pic>
        <p:nvPicPr>
          <p:cNvPr id="5" name="Picture 4" descr="JPL-logo_Stacked_RedBlack-RGB_small_040615.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309397" y="2740308"/>
            <a:ext cx="2525207" cy="1377385"/>
          </a:xfrm>
          <a:prstGeom prst="rect">
            <a:avLst/>
          </a:prstGeom>
        </p:spPr>
      </p:pic>
    </p:spTree>
    <p:extLst>
      <p:ext uri="{BB962C8B-B14F-4D97-AF65-F5344CB8AC3E}">
        <p14:creationId xmlns:p14="http://schemas.microsoft.com/office/powerpoint/2010/main" val="1022017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Mission Logo Slide">
    <p:spTree>
      <p:nvGrpSpPr>
        <p:cNvPr id="1" name=""/>
        <p:cNvGrpSpPr/>
        <p:nvPr/>
      </p:nvGrpSpPr>
      <p:grpSpPr>
        <a:xfrm>
          <a:off x="0" y="0"/>
          <a:ext cx="0" cy="0"/>
          <a:chOff x="0" y="0"/>
          <a:chExt cx="0" cy="0"/>
        </a:xfrm>
      </p:grpSpPr>
      <p:sp>
        <p:nvSpPr>
          <p:cNvPr id="18" name="Text Placeholder 13"/>
          <p:cNvSpPr>
            <a:spLocks noGrp="1"/>
          </p:cNvSpPr>
          <p:nvPr>
            <p:ph type="body" sz="quarter" idx="17" hasCustomPrompt="1"/>
          </p:nvPr>
        </p:nvSpPr>
        <p:spPr>
          <a:xfrm>
            <a:off x="474135" y="917222"/>
            <a:ext cx="8231188" cy="327905"/>
          </a:xfrm>
          <a:prstGeom prst="rect">
            <a:avLst/>
          </a:prstGeom>
        </p:spPr>
        <p:txBody>
          <a:bodyPr vert="horz"/>
          <a:lstStyle>
            <a:lvl1pPr marL="0" indent="0">
              <a:buFontTx/>
              <a:buNone/>
              <a:defRPr sz="2000" baseline="0">
                <a:solidFill>
                  <a:srgbClr val="000000"/>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en-US" dirty="0" smtClean="0"/>
              <a:t>Click to Edit Subhead</a:t>
            </a:r>
            <a:endParaRPr lang="en-US" dirty="0"/>
          </a:p>
        </p:txBody>
      </p:sp>
      <p:sp>
        <p:nvSpPr>
          <p:cNvPr id="19"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rgbClr val="000000"/>
                </a:solidFill>
                <a:latin typeface="Arial"/>
                <a:cs typeface="Arial"/>
              </a:defRPr>
            </a:lvl1pPr>
          </a:lstStyle>
          <a:p>
            <a:r>
              <a:rPr lang="en-US" dirty="0" smtClean="0"/>
              <a:t>Click to add Mission or Project Name</a:t>
            </a:r>
            <a:endParaRPr lang="en-US" dirty="0"/>
          </a:p>
        </p:txBody>
      </p:sp>
      <p:sp>
        <p:nvSpPr>
          <p:cNvPr id="10" name="Content Placeholder 3"/>
          <p:cNvSpPr>
            <a:spLocks noGrp="1"/>
          </p:cNvSpPr>
          <p:nvPr>
            <p:ph sz="quarter" idx="18" hasCustomPrompt="1"/>
          </p:nvPr>
        </p:nvSpPr>
        <p:spPr>
          <a:xfrm>
            <a:off x="1360714" y="1360714"/>
            <a:ext cx="6694715" cy="3537857"/>
          </a:xfrm>
          <a:prstGeom prst="rect">
            <a:avLst/>
          </a:prstGeom>
        </p:spPr>
        <p:txBody>
          <a:bodyPr vert="horz"/>
          <a:lstStyle>
            <a:lvl1pPr>
              <a:defRPr>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Mission logo</a:t>
            </a:r>
            <a:endParaRPr lang="en-US" dirty="0"/>
          </a:p>
        </p:txBody>
      </p:sp>
      <p:cxnSp>
        <p:nvCxnSpPr>
          <p:cNvPr id="15" name="Straight Connector 14"/>
          <p:cNvCxnSpPr/>
          <p:nvPr userDrawn="1"/>
        </p:nvCxnSpPr>
        <p:spPr>
          <a:xfrm>
            <a:off x="457201" y="5033130"/>
            <a:ext cx="8229599" cy="1588"/>
          </a:xfrm>
          <a:prstGeom prst="line">
            <a:avLst/>
          </a:prstGeom>
          <a:ln w="12700" cap="flat" cmpd="sng" algn="ctr">
            <a:solidFill>
              <a:schemeClr val="bg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Content Placeholder 3"/>
          <p:cNvSpPr>
            <a:spLocks noGrp="1"/>
          </p:cNvSpPr>
          <p:nvPr>
            <p:ph sz="quarter" idx="19" hasCustomPrompt="1"/>
          </p:nvPr>
        </p:nvSpPr>
        <p:spPr>
          <a:xfrm>
            <a:off x="1129394" y="5202463"/>
            <a:ext cx="2127250" cy="1174751"/>
          </a:xfrm>
          <a:prstGeom prst="rect">
            <a:avLst/>
          </a:prstGeom>
        </p:spPr>
        <p:txBody>
          <a:bodyPr vert="horz"/>
          <a:lstStyle>
            <a:lvl1pPr>
              <a:defRPr sz="1600" baseline="0">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NASA, JPL or other partner logo</a:t>
            </a:r>
            <a:endParaRPr lang="en-US" dirty="0"/>
          </a:p>
        </p:txBody>
      </p:sp>
      <p:sp>
        <p:nvSpPr>
          <p:cNvPr id="17" name="Content Placeholder 3"/>
          <p:cNvSpPr>
            <a:spLocks noGrp="1"/>
          </p:cNvSpPr>
          <p:nvPr>
            <p:ph sz="quarter" idx="20" hasCustomPrompt="1"/>
          </p:nvPr>
        </p:nvSpPr>
        <p:spPr>
          <a:xfrm>
            <a:off x="3624037" y="5202463"/>
            <a:ext cx="2127250" cy="1174751"/>
          </a:xfrm>
          <a:prstGeom prst="rect">
            <a:avLst/>
          </a:prstGeom>
        </p:spPr>
        <p:txBody>
          <a:bodyPr vert="horz"/>
          <a:lstStyle>
            <a:lvl1pPr>
              <a:defRPr sz="1600" baseline="0">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NASA, JPL or other partner logo</a:t>
            </a:r>
            <a:endParaRPr lang="en-US" dirty="0"/>
          </a:p>
        </p:txBody>
      </p:sp>
      <p:sp>
        <p:nvSpPr>
          <p:cNvPr id="20" name="Content Placeholder 3"/>
          <p:cNvSpPr>
            <a:spLocks noGrp="1"/>
          </p:cNvSpPr>
          <p:nvPr>
            <p:ph sz="quarter" idx="21" hasCustomPrompt="1"/>
          </p:nvPr>
        </p:nvSpPr>
        <p:spPr>
          <a:xfrm>
            <a:off x="6118680" y="5202463"/>
            <a:ext cx="2127250" cy="1174751"/>
          </a:xfrm>
          <a:prstGeom prst="rect">
            <a:avLst/>
          </a:prstGeom>
        </p:spPr>
        <p:txBody>
          <a:bodyPr vert="horz"/>
          <a:lstStyle>
            <a:lvl1pPr>
              <a:defRPr sz="1600" baseline="0">
                <a:solidFill>
                  <a:srgbClr val="000000"/>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add NASA, JPL or other partner logo</a:t>
            </a:r>
            <a:endParaRPr lang="en-US" dirty="0"/>
          </a:p>
        </p:txBody>
      </p:sp>
      <p:pic>
        <p:nvPicPr>
          <p:cNvPr id="25" name="Picture 24"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22"/>
          </p:nvPr>
        </p:nvSpPr>
        <p:spPr/>
        <p:txBody>
          <a:bodyPr/>
          <a:lstStyle/>
          <a:p>
            <a:fld id="{9384BAF6-FFCD-4EFD-9E40-7A93F1FC6B7B}" type="datetime1">
              <a:rPr lang="en-US" smtClean="0"/>
              <a:t>12/9/2015</a:t>
            </a:fld>
            <a:endParaRPr lang="en-US"/>
          </a:p>
        </p:txBody>
      </p:sp>
      <p:sp>
        <p:nvSpPr>
          <p:cNvPr id="3" name="Footer Placeholder 2"/>
          <p:cNvSpPr>
            <a:spLocks noGrp="1"/>
          </p:cNvSpPr>
          <p:nvPr>
            <p:ph type="ftr" sz="quarter" idx="23"/>
          </p:nvPr>
        </p:nvSpPr>
        <p:spPr/>
        <p:txBody>
          <a:bodyPr/>
          <a:lstStyle/>
          <a:p>
            <a:r>
              <a:rPr lang="it-IT" smtClean="0"/>
              <a:t>Lorenzo Feruglio, JVSRP - Final Presentation</a:t>
            </a:r>
            <a:endParaRPr lang="en-US" dirty="0"/>
          </a:p>
        </p:txBody>
      </p:sp>
      <p:sp>
        <p:nvSpPr>
          <p:cNvPr id="4" name="Slide Number Placeholder 3"/>
          <p:cNvSpPr>
            <a:spLocks noGrp="1"/>
          </p:cNvSpPr>
          <p:nvPr>
            <p:ph type="sldNum" sz="quarter" idx="24"/>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966184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16" name="Title 1"/>
          <p:cNvSpPr>
            <a:spLocks noGrp="1"/>
          </p:cNvSpPr>
          <p:nvPr>
            <p:ph type="ctrTitle" hasCustomPrompt="1"/>
          </p:nvPr>
        </p:nvSpPr>
        <p:spPr>
          <a:xfrm>
            <a:off x="454026" y="454025"/>
            <a:ext cx="8232774" cy="436031"/>
          </a:xfrm>
          <a:prstGeom prst="rect">
            <a:avLst/>
          </a:prstGeom>
        </p:spPr>
        <p:txBody>
          <a:bodyPr anchor="t">
            <a:noAutofit/>
          </a:bodyPr>
          <a:lstStyle>
            <a:lvl1pPr algn="l">
              <a:defRPr sz="2800" b="1" i="0" cap="none">
                <a:solidFill>
                  <a:schemeClr val="tx1"/>
                </a:solidFill>
                <a:latin typeface="Arial"/>
                <a:cs typeface="Arial"/>
              </a:defRPr>
            </a:lvl1pPr>
          </a:lstStyle>
          <a:p>
            <a:r>
              <a:rPr lang="en-US" dirty="0" smtClean="0"/>
              <a:t>Click to Edit Header</a:t>
            </a:r>
            <a:endParaRPr lang="en-US" dirty="0"/>
          </a:p>
        </p:txBody>
      </p:sp>
      <p:pic>
        <p:nvPicPr>
          <p:cNvPr id="13" name="Picture 12" descr="JPL-logo_Stacked_RedBlack-RGB_small_040615.eps"/>
          <p:cNvPicPr>
            <a:picLocks noChangeAspect="1"/>
          </p:cNvPicPr>
          <p:nvPr userDrawn="1"/>
        </p:nvPicPr>
        <p:blipFill rotWithShape="1">
          <a:blip r:embed="rId2">
            <a:extLst>
              <a:ext uri="{28A0092B-C50C-407E-A947-70E740481C1C}">
                <a14:useLocalDpi xmlns:a14="http://schemas.microsoft.com/office/drawing/2010/main" val="0"/>
              </a:ext>
            </a:extLst>
          </a:blip>
          <a:srcRect b="36678"/>
          <a:stretch/>
        </p:blipFill>
        <p:spPr>
          <a:xfrm>
            <a:off x="8435767" y="6600391"/>
            <a:ext cx="421826" cy="145694"/>
          </a:xfrm>
          <a:prstGeom prst="rect">
            <a:avLst/>
          </a:prstGeom>
        </p:spPr>
      </p:pic>
      <p:sp>
        <p:nvSpPr>
          <p:cNvPr id="2" name="Date Placeholder 1"/>
          <p:cNvSpPr>
            <a:spLocks noGrp="1"/>
          </p:cNvSpPr>
          <p:nvPr>
            <p:ph type="dt" sz="half" idx="10"/>
          </p:nvPr>
        </p:nvSpPr>
        <p:spPr/>
        <p:txBody>
          <a:bodyPr/>
          <a:lstStyle/>
          <a:p>
            <a:fld id="{2709DA18-B762-48AA-A521-B93DA258D93A}" type="datetime1">
              <a:rPr lang="en-US" smtClean="0"/>
              <a:t>12/9/2015</a:t>
            </a:fld>
            <a:endParaRPr lang="en-US"/>
          </a:p>
        </p:txBody>
      </p:sp>
      <p:sp>
        <p:nvSpPr>
          <p:cNvPr id="3" name="Footer Placeholder 2"/>
          <p:cNvSpPr>
            <a:spLocks noGrp="1"/>
          </p:cNvSpPr>
          <p:nvPr>
            <p:ph type="ftr" sz="quarter" idx="11"/>
          </p:nvPr>
        </p:nvSpPr>
        <p:spPr/>
        <p:txBody>
          <a:bodyPr/>
          <a:lstStyle/>
          <a:p>
            <a:r>
              <a:rPr lang="it-IT" smtClean="0"/>
              <a:t>Lorenzo Feruglio, JVSRP - Final Presentation</a:t>
            </a:r>
            <a:endParaRPr lang="en-US" dirty="0"/>
          </a:p>
        </p:txBody>
      </p:sp>
      <p:sp>
        <p:nvSpPr>
          <p:cNvPr id="4" name="Slide Number Placeholder 3"/>
          <p:cNvSpPr>
            <a:spLocks noGrp="1"/>
          </p:cNvSpPr>
          <p:nvPr>
            <p:ph type="sldNum" sz="quarter" idx="12"/>
          </p:nvPr>
        </p:nvSpPr>
        <p:spPr/>
        <p:txBody>
          <a:bodyPr/>
          <a:lstStyle/>
          <a:p>
            <a:fld id="{F1E51A9F-9D40-144B-9666-6B30B75E8C1B}" type="slidenum">
              <a:rPr lang="en-US" smtClean="0"/>
              <a:pPr/>
              <a:t>‹#›</a:t>
            </a:fld>
            <a:endParaRPr lang="en-US"/>
          </a:p>
        </p:txBody>
      </p:sp>
    </p:spTree>
    <p:extLst>
      <p:ext uri="{BB962C8B-B14F-4D97-AF65-F5344CB8AC3E}">
        <p14:creationId xmlns:p14="http://schemas.microsoft.com/office/powerpoint/2010/main" val="31737967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3.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131409"/>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61" r:id="rId5"/>
    <p:sldLayoutId id="2147483762" r:id="rId6"/>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91111323"/>
      </p:ext>
    </p:extLst>
  </p:cSld>
  <p:clrMap bg1="lt1" tx1="dk1" bg2="lt2" tx2="dk2" accent1="accent1" accent2="accent2" accent3="accent3" accent4="accent4" accent5="accent5" accent6="accent6" hlink="hlink" folHlink="folHlink"/>
  <p:sldLayoutIdLst>
    <p:sldLayoutId id="2147483696" r:id="rId1"/>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a:xfrm>
            <a:off x="1833563" y="6492875"/>
            <a:ext cx="5476875" cy="365125"/>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r>
              <a:rPr lang="it-IT" smtClean="0"/>
              <a:t>Lorenzo Feruglio, JVSRP - Final Presentation</a:t>
            </a:r>
            <a:endParaRPr lang="en-US" dirty="0"/>
          </a:p>
        </p:txBody>
      </p:sp>
      <p:sp>
        <p:nvSpPr>
          <p:cNvPr id="3" name="Date Placeholder 2"/>
          <p:cNvSpPr>
            <a:spLocks noGrp="1"/>
          </p:cNvSpPr>
          <p:nvPr>
            <p:ph type="dt" sz="half" idx="2"/>
          </p:nvPr>
        </p:nvSpPr>
        <p:spPr>
          <a:xfrm>
            <a:off x="457199" y="6492875"/>
            <a:ext cx="1376363" cy="365125"/>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fld id="{D4AAC36C-30B3-4467-81C2-2DE0A4730F82}" type="datetime1">
              <a:rPr lang="en-US" smtClean="0"/>
              <a:t>12/9/2015</a:t>
            </a:fld>
            <a:endParaRPr lang="en-US"/>
          </a:p>
        </p:txBody>
      </p:sp>
      <p:sp>
        <p:nvSpPr>
          <p:cNvPr id="4" name="Slide Number Placeholder 3"/>
          <p:cNvSpPr>
            <a:spLocks noGrp="1"/>
          </p:cNvSpPr>
          <p:nvPr>
            <p:ph type="sldNum" sz="quarter" idx="4"/>
          </p:nvPr>
        </p:nvSpPr>
        <p:spPr>
          <a:xfrm>
            <a:off x="7318374" y="6492875"/>
            <a:ext cx="1069767" cy="365125"/>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F1E51A9F-9D40-144B-9666-6B30B75E8C1B}" type="slidenum">
              <a:rPr lang="en-US" smtClean="0"/>
              <a:pPr/>
              <a:t>‹#›</a:t>
            </a:fld>
            <a:endParaRPr lang="en-US"/>
          </a:p>
        </p:txBody>
      </p:sp>
    </p:spTree>
    <p:extLst>
      <p:ext uri="{BB962C8B-B14F-4D97-AF65-F5344CB8AC3E}">
        <p14:creationId xmlns:p14="http://schemas.microsoft.com/office/powerpoint/2010/main" val="127481544"/>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58" r:id="rId5"/>
    <p:sldLayoutId id="2147483737" r:id="rId6"/>
    <p:sldLayoutId id="2147483759" r:id="rId7"/>
    <p:sldLayoutId id="2147483738" r:id="rId8"/>
    <p:sldLayoutId id="2147483760" r:id="rId9"/>
    <p:sldLayoutId id="2147483739" r:id="rId10"/>
    <p:sldLayoutId id="2147483740" r:id="rId11"/>
    <p:sldLayoutId id="2147483741" r:id="rId12"/>
    <p:sldLayoutId id="2147483743" r:id="rId13"/>
    <p:sldLayoutId id="2147483744" r:id="rId14"/>
  </p:sldLayoutIdLst>
  <p:hf hdr="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26.jpg"/><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 Id="rId6" Type="http://schemas.openxmlformats.org/officeDocument/2006/relationships/image" Target="../media/image30.gif"/><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jpeg"/><Relationship Id="rId3" Type="http://schemas.openxmlformats.org/officeDocument/2006/relationships/image" Target="../media/image38.jpeg"/><Relationship Id="rId7" Type="http://schemas.openxmlformats.org/officeDocument/2006/relationships/image" Target="../media/image42.jpeg"/><Relationship Id="rId12" Type="http://schemas.openxmlformats.org/officeDocument/2006/relationships/image" Target="../media/image47.jpeg"/><Relationship Id="rId17" Type="http://schemas.openxmlformats.org/officeDocument/2006/relationships/image" Target="../media/image52.jpeg"/><Relationship Id="rId2" Type="http://schemas.openxmlformats.org/officeDocument/2006/relationships/notesSlide" Target="../notesSlides/notesSlide33.xml"/><Relationship Id="rId16" Type="http://schemas.openxmlformats.org/officeDocument/2006/relationships/image" Target="../media/image51.jpeg"/><Relationship Id="rId1" Type="http://schemas.openxmlformats.org/officeDocument/2006/relationships/slideLayout" Target="../slideLayouts/slideLayout12.xml"/><Relationship Id="rId6" Type="http://schemas.openxmlformats.org/officeDocument/2006/relationships/image" Target="../media/image41.jpeg"/><Relationship Id="rId11" Type="http://schemas.openxmlformats.org/officeDocument/2006/relationships/image" Target="../media/image46.jpeg"/><Relationship Id="rId5" Type="http://schemas.openxmlformats.org/officeDocument/2006/relationships/image" Target="../media/image40.jpeg"/><Relationship Id="rId15" Type="http://schemas.openxmlformats.org/officeDocument/2006/relationships/image" Target="../media/image50.jpeg"/><Relationship Id="rId10" Type="http://schemas.openxmlformats.org/officeDocument/2006/relationships/image" Target="../media/image45.jpeg"/><Relationship Id="rId4" Type="http://schemas.openxmlformats.org/officeDocument/2006/relationships/image" Target="../media/image39.jpeg"/><Relationship Id="rId9" Type="http://schemas.openxmlformats.org/officeDocument/2006/relationships/image" Target="../media/image44.jpeg"/><Relationship Id="rId1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55.jpe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6.wmf"/><Relationship Id="rId7" Type="http://schemas.openxmlformats.org/officeDocument/2006/relationships/image" Target="../media/image60.wmf"/><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s>
</file>

<file path=ppt/slides/_rels/slide37.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wmf"/><Relationship Id="rId7" Type="http://schemas.openxmlformats.org/officeDocument/2006/relationships/image" Target="../media/image65.jpe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73.jpg"/><Relationship Id="rId5" Type="http://schemas.openxmlformats.org/officeDocument/2006/relationships/image" Target="../media/image72.jpg"/><Relationship Id="rId4" Type="http://schemas.openxmlformats.org/officeDocument/2006/relationships/image" Target="../media/image71.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PNG"/><Relationship Id="rId1" Type="http://schemas.openxmlformats.org/officeDocument/2006/relationships/slideLayout" Target="../slideLayouts/slideLayout12.xml"/><Relationship Id="rId6" Type="http://schemas.openxmlformats.org/officeDocument/2006/relationships/image" Target="../media/image83.jpg"/><Relationship Id="rId5" Type="http://schemas.openxmlformats.org/officeDocument/2006/relationships/image" Target="../media/image82.jpg"/><Relationship Id="rId4" Type="http://schemas.openxmlformats.org/officeDocument/2006/relationships/image" Target="../media/image81.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679" b="5679"/>
          <a:stretch>
            <a:fillRect/>
          </a:stretch>
        </p:blipFill>
        <p:spPr/>
      </p:pic>
      <p:sp>
        <p:nvSpPr>
          <p:cNvPr id="5" name="Text Placeholder 4"/>
          <p:cNvSpPr>
            <a:spLocks noGrp="1"/>
          </p:cNvSpPr>
          <p:nvPr>
            <p:ph type="body" sz="quarter" idx="3"/>
          </p:nvPr>
        </p:nvSpPr>
        <p:spPr/>
        <p:txBody>
          <a:bodyPr/>
          <a:lstStyle/>
          <a:p>
            <a:r>
              <a:rPr lang="en-US" dirty="0" smtClean="0"/>
              <a:t>JVSRP Final Presentation</a:t>
            </a:r>
            <a:endParaRPr lang="en-US" dirty="0"/>
          </a:p>
        </p:txBody>
      </p:sp>
      <p:sp>
        <p:nvSpPr>
          <p:cNvPr id="7" name="Text Placeholder 6"/>
          <p:cNvSpPr>
            <a:spLocks noGrp="1"/>
          </p:cNvSpPr>
          <p:nvPr>
            <p:ph type="body" sz="quarter" idx="18"/>
          </p:nvPr>
        </p:nvSpPr>
        <p:spPr/>
        <p:txBody>
          <a:bodyPr/>
          <a:lstStyle/>
          <a:p>
            <a:r>
              <a:rPr lang="en-US" dirty="0" smtClean="0"/>
              <a:t>Lorenzo Feruglio, PhD student, </a:t>
            </a:r>
            <a:r>
              <a:rPr lang="en-US" dirty="0" err="1" smtClean="0"/>
              <a:t>Politecnico</a:t>
            </a:r>
            <a:r>
              <a:rPr lang="en-US" dirty="0" smtClean="0"/>
              <a:t> di Torino</a:t>
            </a:r>
          </a:p>
          <a:p>
            <a:r>
              <a:rPr lang="en-US" dirty="0" smtClean="0"/>
              <a:t>Mentors: Alessandra </a:t>
            </a:r>
            <a:r>
              <a:rPr lang="en-US" dirty="0" err="1" smtClean="0"/>
              <a:t>Babuscia</a:t>
            </a:r>
            <a:r>
              <a:rPr lang="en-US" dirty="0" smtClean="0"/>
              <a:t>, </a:t>
            </a:r>
            <a:r>
              <a:rPr lang="en-US" dirty="0" err="1" smtClean="0"/>
              <a:t>Kar</a:t>
            </a:r>
            <a:r>
              <a:rPr lang="en-US" dirty="0" smtClean="0"/>
              <a:t>-Ming Cheung</a:t>
            </a:r>
          </a:p>
          <a:p>
            <a:r>
              <a:rPr lang="en-US" dirty="0" smtClean="0"/>
              <a:t>332-H</a:t>
            </a:r>
            <a:endParaRPr lang="en-US" dirty="0"/>
          </a:p>
        </p:txBody>
      </p:sp>
    </p:spTree>
    <p:extLst>
      <p:ext uri="{BB962C8B-B14F-4D97-AF65-F5344CB8AC3E}">
        <p14:creationId xmlns:p14="http://schemas.microsoft.com/office/powerpoint/2010/main" val="1271958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a:t>
            </a:r>
            <a:endParaRPr lang="en-US" dirty="0"/>
          </a:p>
        </p:txBody>
      </p:sp>
      <p:sp>
        <p:nvSpPr>
          <p:cNvPr id="4" name="Text Placeholder 3"/>
          <p:cNvSpPr>
            <a:spLocks noGrp="1"/>
          </p:cNvSpPr>
          <p:nvPr>
            <p:ph type="body" sz="quarter" idx="17"/>
          </p:nvPr>
        </p:nvSpPr>
        <p:spPr>
          <a:xfrm>
            <a:off x="457200" y="1100139"/>
            <a:ext cx="8248650" cy="5192712"/>
          </a:xfrm>
        </p:spPr>
        <p:txBody>
          <a:bodyPr/>
          <a:lstStyle/>
          <a:p>
            <a:pPr marL="0" indent="0">
              <a:buNone/>
            </a:pPr>
            <a:r>
              <a:rPr lang="en-US" sz="1800" dirty="0" smtClean="0"/>
              <a:t>Can we analyze this as a </a:t>
            </a:r>
            <a:r>
              <a:rPr lang="en-US" sz="1800" u="sng" dirty="0" smtClean="0"/>
              <a:t>tradespace exploration</a:t>
            </a:r>
            <a:r>
              <a:rPr lang="en-US" sz="1800" dirty="0" smtClean="0"/>
              <a:t> problem?</a:t>
            </a:r>
          </a:p>
          <a:p>
            <a:pPr marL="0" indent="0">
              <a:buNone/>
            </a:pPr>
            <a:endParaRPr lang="en-US" sz="1800" dirty="0"/>
          </a:p>
          <a:p>
            <a:pPr marL="0" indent="0">
              <a:buNone/>
            </a:pPr>
            <a:r>
              <a:rPr lang="en-US" sz="1800" dirty="0" smtClean="0"/>
              <a:t>Solutions characteristics</a:t>
            </a:r>
          </a:p>
          <a:p>
            <a:r>
              <a:rPr lang="en-US" sz="1800" dirty="0" smtClean="0"/>
              <a:t>As close as possible to a </a:t>
            </a:r>
            <a:r>
              <a:rPr lang="en-US" sz="1800" u="sng" dirty="0" smtClean="0"/>
              <a:t>full mission concept</a:t>
            </a:r>
          </a:p>
          <a:p>
            <a:r>
              <a:rPr lang="en-US" sz="1800" dirty="0" smtClean="0"/>
              <a:t>Mission architecture, operations and system</a:t>
            </a:r>
            <a:br>
              <a:rPr lang="en-US" sz="1800" dirty="0" smtClean="0"/>
            </a:br>
            <a:r>
              <a:rPr lang="en-US" sz="1800" dirty="0" smtClean="0"/>
              <a:t>aspects</a:t>
            </a:r>
          </a:p>
          <a:p>
            <a:pPr marL="0" indent="0">
              <a:buNone/>
            </a:pPr>
            <a:endParaRPr lang="en-US" sz="1800" dirty="0"/>
          </a:p>
          <a:p>
            <a:pPr marL="0" indent="0">
              <a:buNone/>
            </a:pPr>
            <a:r>
              <a:rPr lang="en-US" sz="1800" dirty="0" smtClean="0"/>
              <a:t>Computational problem</a:t>
            </a:r>
          </a:p>
          <a:p>
            <a:r>
              <a:rPr lang="en-US" sz="1800" dirty="0" smtClean="0"/>
              <a:t>More details bring more variables</a:t>
            </a:r>
          </a:p>
          <a:p>
            <a:pPr lvl="1"/>
            <a:r>
              <a:rPr lang="en-US" sz="1400" dirty="0" smtClean="0"/>
              <a:t>Design vector explodes quickly</a:t>
            </a:r>
          </a:p>
          <a:p>
            <a:r>
              <a:rPr lang="en-US" sz="1800" dirty="0" smtClean="0"/>
              <a:t>CubeSats database</a:t>
            </a:r>
          </a:p>
          <a:p>
            <a:pPr lvl="1"/>
            <a:r>
              <a:rPr lang="en-US" sz="1400" dirty="0" smtClean="0"/>
              <a:t>Multitude of components available</a:t>
            </a:r>
          </a:p>
          <a:p>
            <a:r>
              <a:rPr lang="en-US" sz="1800" u="sng" dirty="0" smtClean="0"/>
              <a:t>Unfeasible to evaluate all the possible designs</a:t>
            </a:r>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10</a:t>
            </a:fld>
            <a:endParaRPr lang="en-US"/>
          </a:p>
        </p:txBody>
      </p:sp>
      <p:grpSp>
        <p:nvGrpSpPr>
          <p:cNvPr id="9" name="Group 8"/>
          <p:cNvGrpSpPr/>
          <p:nvPr/>
        </p:nvGrpSpPr>
        <p:grpSpPr>
          <a:xfrm>
            <a:off x="6534817" y="282816"/>
            <a:ext cx="2235797" cy="1375875"/>
            <a:chOff x="1573610" y="1852308"/>
            <a:chExt cx="5993606" cy="3688373"/>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610" y="1852308"/>
              <a:ext cx="5993606" cy="3688373"/>
            </a:xfrm>
            <a:prstGeom prst="rect">
              <a:avLst/>
            </a:prstGeom>
          </p:spPr>
        </p:pic>
        <p:sp>
          <p:nvSpPr>
            <p:cNvPr id="11" name="Freeform 10"/>
            <p:cNvSpPr/>
            <p:nvPr/>
          </p:nvSpPr>
          <p:spPr>
            <a:xfrm>
              <a:off x="2078831" y="2226996"/>
              <a:ext cx="4664869" cy="2057400"/>
            </a:xfrm>
            <a:custGeom>
              <a:avLst/>
              <a:gdLst>
                <a:gd name="connsiteX0" fmla="*/ 0 w 4664869"/>
                <a:gd name="connsiteY0" fmla="*/ 2057400 h 2057400"/>
                <a:gd name="connsiteX1" fmla="*/ 121444 w 4664869"/>
                <a:gd name="connsiteY1" fmla="*/ 1807369 h 2057400"/>
                <a:gd name="connsiteX2" fmla="*/ 478632 w 4664869"/>
                <a:gd name="connsiteY2" fmla="*/ 1578769 h 2057400"/>
                <a:gd name="connsiteX3" fmla="*/ 742950 w 4664869"/>
                <a:gd name="connsiteY3" fmla="*/ 1493044 h 2057400"/>
                <a:gd name="connsiteX4" fmla="*/ 935832 w 4664869"/>
                <a:gd name="connsiteY4" fmla="*/ 1114425 h 2057400"/>
                <a:gd name="connsiteX5" fmla="*/ 1100138 w 4664869"/>
                <a:gd name="connsiteY5" fmla="*/ 757238 h 2057400"/>
                <a:gd name="connsiteX6" fmla="*/ 1614488 w 4664869"/>
                <a:gd name="connsiteY6" fmla="*/ 464344 h 2057400"/>
                <a:gd name="connsiteX7" fmla="*/ 2336007 w 4664869"/>
                <a:gd name="connsiteY7" fmla="*/ 292894 h 2057400"/>
                <a:gd name="connsiteX8" fmla="*/ 3207544 w 4664869"/>
                <a:gd name="connsiteY8" fmla="*/ 157163 h 2057400"/>
                <a:gd name="connsiteX9" fmla="*/ 3850482 w 4664869"/>
                <a:gd name="connsiteY9" fmla="*/ 92869 h 2057400"/>
                <a:gd name="connsiteX10" fmla="*/ 4243388 w 4664869"/>
                <a:gd name="connsiteY10" fmla="*/ 71438 h 2057400"/>
                <a:gd name="connsiteX11" fmla="*/ 4664869 w 4664869"/>
                <a:gd name="connsiteY11" fmla="*/ 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4869" h="2057400">
                  <a:moveTo>
                    <a:pt x="0" y="2057400"/>
                  </a:moveTo>
                  <a:cubicBezTo>
                    <a:pt x="20836" y="1972270"/>
                    <a:pt x="41672" y="1887141"/>
                    <a:pt x="121444" y="1807369"/>
                  </a:cubicBezTo>
                  <a:cubicBezTo>
                    <a:pt x="201216" y="1727597"/>
                    <a:pt x="375048" y="1631157"/>
                    <a:pt x="478632" y="1578769"/>
                  </a:cubicBezTo>
                  <a:cubicBezTo>
                    <a:pt x="582216" y="1526381"/>
                    <a:pt x="666750" y="1570435"/>
                    <a:pt x="742950" y="1493044"/>
                  </a:cubicBezTo>
                  <a:cubicBezTo>
                    <a:pt x="819150" y="1415653"/>
                    <a:pt x="876301" y="1237059"/>
                    <a:pt x="935832" y="1114425"/>
                  </a:cubicBezTo>
                  <a:cubicBezTo>
                    <a:pt x="995363" y="991791"/>
                    <a:pt x="987029" y="865585"/>
                    <a:pt x="1100138" y="757238"/>
                  </a:cubicBezTo>
                  <a:cubicBezTo>
                    <a:pt x="1213247" y="648891"/>
                    <a:pt x="1408510" y="541735"/>
                    <a:pt x="1614488" y="464344"/>
                  </a:cubicBezTo>
                  <a:cubicBezTo>
                    <a:pt x="1820466" y="386953"/>
                    <a:pt x="2070498" y="344091"/>
                    <a:pt x="2336007" y="292894"/>
                  </a:cubicBezTo>
                  <a:cubicBezTo>
                    <a:pt x="2601516" y="241697"/>
                    <a:pt x="2955132" y="190500"/>
                    <a:pt x="3207544" y="157163"/>
                  </a:cubicBezTo>
                  <a:cubicBezTo>
                    <a:pt x="3459956" y="123826"/>
                    <a:pt x="3677841" y="107156"/>
                    <a:pt x="3850482" y="92869"/>
                  </a:cubicBezTo>
                  <a:cubicBezTo>
                    <a:pt x="4023123" y="78582"/>
                    <a:pt x="4107657" y="86916"/>
                    <a:pt x="4243388" y="71438"/>
                  </a:cubicBezTo>
                  <a:cubicBezTo>
                    <a:pt x="4379119" y="55960"/>
                    <a:pt x="4546997" y="41672"/>
                    <a:pt x="4664869" y="0"/>
                  </a:cubicBezTo>
                </a:path>
              </a:pathLst>
            </a:cu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a:p>
          </p:txBody>
        </p:sp>
      </p:grpSp>
      <p:pic>
        <p:nvPicPr>
          <p:cNvPr id="2" name="Picture 1"/>
          <p:cNvPicPr>
            <a:picLocks noChangeAspect="1"/>
          </p:cNvPicPr>
          <p:nvPr/>
        </p:nvPicPr>
        <p:blipFill>
          <a:blip r:embed="rId4"/>
          <a:stretch>
            <a:fillRect/>
          </a:stretch>
        </p:blipFill>
        <p:spPr>
          <a:xfrm>
            <a:off x="6334277" y="1779058"/>
            <a:ext cx="2636878" cy="1049868"/>
          </a:xfrm>
          <a:prstGeom prst="rect">
            <a:avLst/>
          </a:prstGeom>
        </p:spPr>
      </p:pic>
      <p:pic>
        <p:nvPicPr>
          <p:cNvPr id="14" name="Picture 13"/>
          <p:cNvPicPr>
            <a:picLocks noChangeAspect="1"/>
          </p:cNvPicPr>
          <p:nvPr/>
        </p:nvPicPr>
        <p:blipFill>
          <a:blip r:embed="rId5"/>
          <a:stretch>
            <a:fillRect/>
          </a:stretch>
        </p:blipFill>
        <p:spPr>
          <a:xfrm>
            <a:off x="6630465" y="3507845"/>
            <a:ext cx="1925767" cy="1438275"/>
          </a:xfrm>
          <a:prstGeom prst="rect">
            <a:avLst/>
          </a:prstGeom>
        </p:spPr>
      </p:pic>
    </p:spTree>
    <p:extLst>
      <p:ext uri="{BB962C8B-B14F-4D97-AF65-F5344CB8AC3E}">
        <p14:creationId xmlns:p14="http://schemas.microsoft.com/office/powerpoint/2010/main" val="5811132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a:t>
            </a:r>
            <a:endParaRPr lang="en-US" dirty="0"/>
          </a:p>
        </p:txBody>
      </p:sp>
      <p:sp>
        <p:nvSpPr>
          <p:cNvPr id="4" name="Text Placeholder 3"/>
          <p:cNvSpPr>
            <a:spLocks noGrp="1"/>
          </p:cNvSpPr>
          <p:nvPr>
            <p:ph type="body" sz="quarter" idx="17"/>
          </p:nvPr>
        </p:nvSpPr>
        <p:spPr>
          <a:xfrm>
            <a:off x="457200" y="1100139"/>
            <a:ext cx="8248650" cy="5192712"/>
          </a:xfrm>
        </p:spPr>
        <p:txBody>
          <a:bodyPr/>
          <a:lstStyle/>
          <a:p>
            <a:pPr marL="0" indent="0">
              <a:buNone/>
            </a:pPr>
            <a:r>
              <a:rPr lang="en-US" sz="1800" dirty="0" smtClean="0"/>
              <a:t>Can we analyze this as a </a:t>
            </a:r>
            <a:r>
              <a:rPr lang="en-US" sz="1800" u="sng" dirty="0" smtClean="0"/>
              <a:t>tradespace exploration</a:t>
            </a:r>
            <a:r>
              <a:rPr lang="en-US" sz="1800" dirty="0" smtClean="0"/>
              <a:t> problem?</a:t>
            </a:r>
          </a:p>
          <a:p>
            <a:pPr marL="0" indent="0">
              <a:buNone/>
            </a:pPr>
            <a:endParaRPr lang="en-US" sz="1800" dirty="0"/>
          </a:p>
          <a:p>
            <a:pPr marL="0" indent="0">
              <a:buNone/>
            </a:pPr>
            <a:r>
              <a:rPr lang="en-US" sz="1800" dirty="0" smtClean="0"/>
              <a:t>Solutions characteristics</a:t>
            </a:r>
          </a:p>
          <a:p>
            <a:r>
              <a:rPr lang="en-US" sz="1800" dirty="0" smtClean="0"/>
              <a:t>As close as possible to a </a:t>
            </a:r>
            <a:r>
              <a:rPr lang="en-US" sz="1800" u="sng" dirty="0" smtClean="0"/>
              <a:t>full mission concept</a:t>
            </a:r>
          </a:p>
          <a:p>
            <a:r>
              <a:rPr lang="en-US" sz="1800" dirty="0" smtClean="0"/>
              <a:t>Mission architecture, operations and system</a:t>
            </a:r>
            <a:br>
              <a:rPr lang="en-US" sz="1800" dirty="0" smtClean="0"/>
            </a:br>
            <a:r>
              <a:rPr lang="en-US" sz="1800" dirty="0" smtClean="0"/>
              <a:t>aspects</a:t>
            </a:r>
          </a:p>
          <a:p>
            <a:pPr marL="0" indent="0">
              <a:buNone/>
            </a:pPr>
            <a:endParaRPr lang="en-US" sz="1800" dirty="0"/>
          </a:p>
          <a:p>
            <a:pPr marL="0" indent="0">
              <a:buNone/>
            </a:pPr>
            <a:r>
              <a:rPr lang="en-US" sz="1800" dirty="0" smtClean="0"/>
              <a:t>Computational problem</a:t>
            </a:r>
          </a:p>
          <a:p>
            <a:r>
              <a:rPr lang="en-US" sz="1800" dirty="0" smtClean="0"/>
              <a:t>More details bring more variables</a:t>
            </a:r>
          </a:p>
          <a:p>
            <a:pPr lvl="1"/>
            <a:r>
              <a:rPr lang="en-US" sz="1400" dirty="0" smtClean="0"/>
              <a:t>Design vector explodes quickly</a:t>
            </a:r>
          </a:p>
          <a:p>
            <a:r>
              <a:rPr lang="en-US" sz="1800" dirty="0" smtClean="0"/>
              <a:t>CubeSats database</a:t>
            </a:r>
          </a:p>
          <a:p>
            <a:pPr lvl="1"/>
            <a:r>
              <a:rPr lang="en-US" sz="1400" dirty="0" smtClean="0"/>
              <a:t>Multitude of components available</a:t>
            </a:r>
          </a:p>
          <a:p>
            <a:r>
              <a:rPr lang="en-US" sz="1800" u="sng" dirty="0" smtClean="0"/>
              <a:t>Unfeasible to evaluate all the possible designs</a:t>
            </a:r>
          </a:p>
          <a:p>
            <a:pPr marL="0" indent="0">
              <a:buNone/>
            </a:pPr>
            <a:endParaRPr lang="en-US" sz="1800" dirty="0" smtClean="0"/>
          </a:p>
          <a:p>
            <a:pPr marL="0" indent="0">
              <a:buNone/>
            </a:pPr>
            <a:r>
              <a:rPr lang="en-US" sz="1800" dirty="0" smtClean="0"/>
              <a:t>Concurrent Design is needed</a:t>
            </a:r>
          </a:p>
          <a:p>
            <a:r>
              <a:rPr lang="en-US" sz="1800" dirty="0" smtClean="0"/>
              <a:t>Can we create an algorithm for concurrent design as a result of the tradespace exploration?</a:t>
            </a:r>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11</a:t>
            </a:fld>
            <a:endParaRPr lang="en-US"/>
          </a:p>
        </p:txBody>
      </p:sp>
      <p:grpSp>
        <p:nvGrpSpPr>
          <p:cNvPr id="9" name="Group 8"/>
          <p:cNvGrpSpPr/>
          <p:nvPr/>
        </p:nvGrpSpPr>
        <p:grpSpPr>
          <a:xfrm>
            <a:off x="6534817" y="282816"/>
            <a:ext cx="2235797" cy="1375875"/>
            <a:chOff x="1573610" y="1852308"/>
            <a:chExt cx="5993606" cy="3688373"/>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610" y="1852308"/>
              <a:ext cx="5993606" cy="3688373"/>
            </a:xfrm>
            <a:prstGeom prst="rect">
              <a:avLst/>
            </a:prstGeom>
          </p:spPr>
        </p:pic>
        <p:sp>
          <p:nvSpPr>
            <p:cNvPr id="11" name="Freeform 10"/>
            <p:cNvSpPr/>
            <p:nvPr/>
          </p:nvSpPr>
          <p:spPr>
            <a:xfrm>
              <a:off x="2078831" y="2226996"/>
              <a:ext cx="4664869" cy="2057400"/>
            </a:xfrm>
            <a:custGeom>
              <a:avLst/>
              <a:gdLst>
                <a:gd name="connsiteX0" fmla="*/ 0 w 4664869"/>
                <a:gd name="connsiteY0" fmla="*/ 2057400 h 2057400"/>
                <a:gd name="connsiteX1" fmla="*/ 121444 w 4664869"/>
                <a:gd name="connsiteY1" fmla="*/ 1807369 h 2057400"/>
                <a:gd name="connsiteX2" fmla="*/ 478632 w 4664869"/>
                <a:gd name="connsiteY2" fmla="*/ 1578769 h 2057400"/>
                <a:gd name="connsiteX3" fmla="*/ 742950 w 4664869"/>
                <a:gd name="connsiteY3" fmla="*/ 1493044 h 2057400"/>
                <a:gd name="connsiteX4" fmla="*/ 935832 w 4664869"/>
                <a:gd name="connsiteY4" fmla="*/ 1114425 h 2057400"/>
                <a:gd name="connsiteX5" fmla="*/ 1100138 w 4664869"/>
                <a:gd name="connsiteY5" fmla="*/ 757238 h 2057400"/>
                <a:gd name="connsiteX6" fmla="*/ 1614488 w 4664869"/>
                <a:gd name="connsiteY6" fmla="*/ 464344 h 2057400"/>
                <a:gd name="connsiteX7" fmla="*/ 2336007 w 4664869"/>
                <a:gd name="connsiteY7" fmla="*/ 292894 h 2057400"/>
                <a:gd name="connsiteX8" fmla="*/ 3207544 w 4664869"/>
                <a:gd name="connsiteY8" fmla="*/ 157163 h 2057400"/>
                <a:gd name="connsiteX9" fmla="*/ 3850482 w 4664869"/>
                <a:gd name="connsiteY9" fmla="*/ 92869 h 2057400"/>
                <a:gd name="connsiteX10" fmla="*/ 4243388 w 4664869"/>
                <a:gd name="connsiteY10" fmla="*/ 71438 h 2057400"/>
                <a:gd name="connsiteX11" fmla="*/ 4664869 w 4664869"/>
                <a:gd name="connsiteY11" fmla="*/ 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4869" h="2057400">
                  <a:moveTo>
                    <a:pt x="0" y="2057400"/>
                  </a:moveTo>
                  <a:cubicBezTo>
                    <a:pt x="20836" y="1972270"/>
                    <a:pt x="41672" y="1887141"/>
                    <a:pt x="121444" y="1807369"/>
                  </a:cubicBezTo>
                  <a:cubicBezTo>
                    <a:pt x="201216" y="1727597"/>
                    <a:pt x="375048" y="1631157"/>
                    <a:pt x="478632" y="1578769"/>
                  </a:cubicBezTo>
                  <a:cubicBezTo>
                    <a:pt x="582216" y="1526381"/>
                    <a:pt x="666750" y="1570435"/>
                    <a:pt x="742950" y="1493044"/>
                  </a:cubicBezTo>
                  <a:cubicBezTo>
                    <a:pt x="819150" y="1415653"/>
                    <a:pt x="876301" y="1237059"/>
                    <a:pt x="935832" y="1114425"/>
                  </a:cubicBezTo>
                  <a:cubicBezTo>
                    <a:pt x="995363" y="991791"/>
                    <a:pt x="987029" y="865585"/>
                    <a:pt x="1100138" y="757238"/>
                  </a:cubicBezTo>
                  <a:cubicBezTo>
                    <a:pt x="1213247" y="648891"/>
                    <a:pt x="1408510" y="541735"/>
                    <a:pt x="1614488" y="464344"/>
                  </a:cubicBezTo>
                  <a:cubicBezTo>
                    <a:pt x="1820466" y="386953"/>
                    <a:pt x="2070498" y="344091"/>
                    <a:pt x="2336007" y="292894"/>
                  </a:cubicBezTo>
                  <a:cubicBezTo>
                    <a:pt x="2601516" y="241697"/>
                    <a:pt x="2955132" y="190500"/>
                    <a:pt x="3207544" y="157163"/>
                  </a:cubicBezTo>
                  <a:cubicBezTo>
                    <a:pt x="3459956" y="123826"/>
                    <a:pt x="3677841" y="107156"/>
                    <a:pt x="3850482" y="92869"/>
                  </a:cubicBezTo>
                  <a:cubicBezTo>
                    <a:pt x="4023123" y="78582"/>
                    <a:pt x="4107657" y="86916"/>
                    <a:pt x="4243388" y="71438"/>
                  </a:cubicBezTo>
                  <a:cubicBezTo>
                    <a:pt x="4379119" y="55960"/>
                    <a:pt x="4546997" y="41672"/>
                    <a:pt x="4664869" y="0"/>
                  </a:cubicBezTo>
                </a:path>
              </a:pathLst>
            </a:cu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a:p>
          </p:txBody>
        </p:sp>
      </p:grpSp>
      <p:pic>
        <p:nvPicPr>
          <p:cNvPr id="2" name="Picture 1"/>
          <p:cNvPicPr>
            <a:picLocks noChangeAspect="1"/>
          </p:cNvPicPr>
          <p:nvPr/>
        </p:nvPicPr>
        <p:blipFill>
          <a:blip r:embed="rId4"/>
          <a:stretch>
            <a:fillRect/>
          </a:stretch>
        </p:blipFill>
        <p:spPr>
          <a:xfrm>
            <a:off x="6334277" y="1779058"/>
            <a:ext cx="2636878" cy="1049868"/>
          </a:xfrm>
          <a:prstGeom prst="rect">
            <a:avLst/>
          </a:prstGeom>
        </p:spPr>
      </p:pic>
      <p:pic>
        <p:nvPicPr>
          <p:cNvPr id="14" name="Picture 13"/>
          <p:cNvPicPr>
            <a:picLocks noChangeAspect="1"/>
          </p:cNvPicPr>
          <p:nvPr/>
        </p:nvPicPr>
        <p:blipFill>
          <a:blip r:embed="rId5"/>
          <a:stretch>
            <a:fillRect/>
          </a:stretch>
        </p:blipFill>
        <p:spPr>
          <a:xfrm>
            <a:off x="6630465" y="3507845"/>
            <a:ext cx="1925767" cy="1438275"/>
          </a:xfrm>
          <a:prstGeom prst="rect">
            <a:avLst/>
          </a:prstGeom>
        </p:spPr>
      </p:pic>
    </p:spTree>
    <p:extLst>
      <p:ext uri="{BB962C8B-B14F-4D97-AF65-F5344CB8AC3E}">
        <p14:creationId xmlns:p14="http://schemas.microsoft.com/office/powerpoint/2010/main" val="31962607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III</a:t>
            </a:r>
            <a:endParaRPr lang="en-US"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12</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1426" y="2371342"/>
            <a:ext cx="6041148" cy="2115316"/>
          </a:xfrm>
          <a:prstGeom prst="rect">
            <a:avLst/>
          </a:prstGeom>
        </p:spPr>
      </p:pic>
      <p:sp>
        <p:nvSpPr>
          <p:cNvPr id="10" name="Text Placeholder 3"/>
          <p:cNvSpPr>
            <a:spLocks noGrp="1"/>
          </p:cNvSpPr>
          <p:nvPr>
            <p:ph type="body" sz="quarter" idx="17"/>
          </p:nvPr>
        </p:nvSpPr>
        <p:spPr>
          <a:xfrm>
            <a:off x="3851672" y="4486658"/>
            <a:ext cx="1437481" cy="518367"/>
          </a:xfrm>
        </p:spPr>
        <p:txBody>
          <a:bodyPr/>
          <a:lstStyle/>
          <a:p>
            <a:pPr marL="0" indent="0">
              <a:buNone/>
            </a:pPr>
            <a:r>
              <a:rPr lang="en-US" sz="1800" dirty="0" smtClean="0"/>
              <a:t>Basic setup</a:t>
            </a:r>
            <a:endParaRPr lang="en-US" sz="1800" dirty="0"/>
          </a:p>
          <a:p>
            <a:pPr marL="0" indent="0">
              <a:buNone/>
            </a:pPr>
            <a:endParaRPr lang="en-US" sz="1800" dirty="0"/>
          </a:p>
        </p:txBody>
      </p:sp>
    </p:spTree>
    <p:extLst>
      <p:ext uri="{BB962C8B-B14F-4D97-AF65-F5344CB8AC3E}">
        <p14:creationId xmlns:p14="http://schemas.microsoft.com/office/powerpoint/2010/main" val="23910906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III</a:t>
            </a:r>
            <a:endParaRPr lang="en-US"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13</a:t>
            </a:fld>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5142" y="2357626"/>
            <a:ext cx="6013716" cy="2142748"/>
          </a:xfrm>
          <a:prstGeom prst="rect">
            <a:avLst/>
          </a:prstGeom>
        </p:spPr>
      </p:pic>
      <p:sp>
        <p:nvSpPr>
          <p:cNvPr id="10" name="Text Placeholder 3"/>
          <p:cNvSpPr>
            <a:spLocks noGrp="1"/>
          </p:cNvSpPr>
          <p:nvPr>
            <p:ph type="body" sz="quarter" idx="17"/>
          </p:nvPr>
        </p:nvSpPr>
        <p:spPr>
          <a:xfrm>
            <a:off x="2701528" y="4500374"/>
            <a:ext cx="3737769" cy="518367"/>
          </a:xfrm>
        </p:spPr>
        <p:txBody>
          <a:bodyPr/>
          <a:lstStyle/>
          <a:p>
            <a:pPr marL="0" indent="0">
              <a:buNone/>
            </a:pPr>
            <a:r>
              <a:rPr lang="en-US" sz="1800" dirty="0" smtClean="0"/>
              <a:t>For problems with a great amount of solutions, we add an optimizer</a:t>
            </a:r>
            <a:endParaRPr lang="en-US" sz="1800" dirty="0"/>
          </a:p>
          <a:p>
            <a:pPr marL="0" indent="0">
              <a:buNone/>
            </a:pPr>
            <a:endParaRPr lang="en-US" sz="1800" dirty="0"/>
          </a:p>
        </p:txBody>
      </p:sp>
    </p:spTree>
    <p:extLst>
      <p:ext uri="{BB962C8B-B14F-4D97-AF65-F5344CB8AC3E}">
        <p14:creationId xmlns:p14="http://schemas.microsoft.com/office/powerpoint/2010/main" val="1173575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III</a:t>
            </a:r>
            <a:endParaRPr lang="en-US"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14</a:t>
            </a:fld>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6709" y="1812032"/>
            <a:ext cx="6830582" cy="3233935"/>
          </a:xfrm>
          <a:prstGeom prst="rect">
            <a:avLst/>
          </a:prstGeom>
        </p:spPr>
      </p:pic>
      <p:sp>
        <p:nvSpPr>
          <p:cNvPr id="9" name="Text Placeholder 3"/>
          <p:cNvSpPr>
            <a:spLocks noGrp="1"/>
          </p:cNvSpPr>
          <p:nvPr>
            <p:ph type="body" sz="quarter" idx="17"/>
          </p:nvPr>
        </p:nvSpPr>
        <p:spPr>
          <a:xfrm>
            <a:off x="2347768" y="5065399"/>
            <a:ext cx="4445289" cy="518367"/>
          </a:xfrm>
        </p:spPr>
        <p:txBody>
          <a:bodyPr/>
          <a:lstStyle/>
          <a:p>
            <a:pPr marL="0" indent="0">
              <a:buNone/>
            </a:pPr>
            <a:r>
              <a:rPr lang="en-US" sz="1800" dirty="0" smtClean="0"/>
              <a:t>Can we consider the mission and system requirements when evaluating a solution?</a:t>
            </a:r>
            <a:endParaRPr lang="en-US" sz="1800" dirty="0"/>
          </a:p>
          <a:p>
            <a:pPr marL="0" indent="0">
              <a:buNone/>
            </a:pPr>
            <a:endParaRPr lang="en-US" sz="1800" dirty="0"/>
          </a:p>
        </p:txBody>
      </p:sp>
    </p:spTree>
    <p:extLst>
      <p:ext uri="{BB962C8B-B14F-4D97-AF65-F5344CB8AC3E}">
        <p14:creationId xmlns:p14="http://schemas.microsoft.com/office/powerpoint/2010/main" val="11897481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III</a:t>
            </a:r>
            <a:endParaRPr lang="en-US"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15</a:t>
            </a:fld>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900" y="1600196"/>
            <a:ext cx="7568199" cy="3657607"/>
          </a:xfrm>
          <a:prstGeom prst="rect">
            <a:avLst/>
          </a:prstGeom>
        </p:spPr>
      </p:pic>
      <p:sp>
        <p:nvSpPr>
          <p:cNvPr id="9" name="Text Placeholder 3"/>
          <p:cNvSpPr>
            <a:spLocks noGrp="1"/>
          </p:cNvSpPr>
          <p:nvPr>
            <p:ph type="body" sz="quarter" idx="17"/>
          </p:nvPr>
        </p:nvSpPr>
        <p:spPr>
          <a:xfrm>
            <a:off x="2919413" y="5356971"/>
            <a:ext cx="3302000" cy="518367"/>
          </a:xfrm>
        </p:spPr>
        <p:txBody>
          <a:bodyPr/>
          <a:lstStyle/>
          <a:p>
            <a:pPr marL="0" indent="0">
              <a:buNone/>
            </a:pPr>
            <a:r>
              <a:rPr lang="en-US" sz="1800" dirty="0" smtClean="0"/>
              <a:t>Use a database from where to choose solution components</a:t>
            </a:r>
            <a:endParaRPr lang="en-US" sz="1800" dirty="0"/>
          </a:p>
          <a:p>
            <a:pPr marL="0" indent="0">
              <a:buNone/>
            </a:pPr>
            <a:endParaRPr lang="en-US" sz="1800" dirty="0"/>
          </a:p>
        </p:txBody>
      </p:sp>
    </p:spTree>
    <p:extLst>
      <p:ext uri="{BB962C8B-B14F-4D97-AF65-F5344CB8AC3E}">
        <p14:creationId xmlns:p14="http://schemas.microsoft.com/office/powerpoint/2010/main" val="3563292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III</a:t>
            </a:r>
            <a:endParaRPr lang="en-US"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73851"/>
            <a:ext cx="9144000" cy="3710297"/>
          </a:xfrm>
          <a:prstGeom prst="rect">
            <a:avLst/>
          </a:prstGeom>
        </p:spPr>
      </p:pic>
      <p:sp>
        <p:nvSpPr>
          <p:cNvPr id="8" name="Text Placeholder 3"/>
          <p:cNvSpPr>
            <a:spLocks noGrp="1"/>
          </p:cNvSpPr>
          <p:nvPr>
            <p:ph type="body" sz="quarter" idx="17"/>
          </p:nvPr>
        </p:nvSpPr>
        <p:spPr>
          <a:xfrm>
            <a:off x="2576513" y="5284147"/>
            <a:ext cx="3987800" cy="518367"/>
          </a:xfrm>
        </p:spPr>
        <p:txBody>
          <a:bodyPr/>
          <a:lstStyle/>
          <a:p>
            <a:pPr marL="0" indent="0">
              <a:buNone/>
            </a:pPr>
            <a:r>
              <a:rPr lang="en-US" sz="1800" dirty="0" smtClean="0"/>
              <a:t>Adding system budgets and data visualization to the algorithm</a:t>
            </a:r>
            <a:endParaRPr lang="en-US" sz="1800" dirty="0"/>
          </a:p>
          <a:p>
            <a:pPr marL="0" indent="0">
              <a:buNone/>
            </a:pPr>
            <a:endParaRPr lang="en-US" sz="1800" dirty="0"/>
          </a:p>
        </p:txBody>
      </p:sp>
    </p:spTree>
    <p:extLst>
      <p:ext uri="{BB962C8B-B14F-4D97-AF65-F5344CB8AC3E}">
        <p14:creationId xmlns:p14="http://schemas.microsoft.com/office/powerpoint/2010/main" val="5066227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Design Vector</a:t>
            </a:r>
            <a:endParaRPr lang="en-US" dirty="0"/>
          </a:p>
        </p:txBody>
      </p:sp>
      <p:sp>
        <p:nvSpPr>
          <p:cNvPr id="4" name="Text Placeholder 3"/>
          <p:cNvSpPr>
            <a:spLocks noGrp="1"/>
          </p:cNvSpPr>
          <p:nvPr>
            <p:ph type="body" sz="quarter" idx="17"/>
          </p:nvPr>
        </p:nvSpPr>
        <p:spPr>
          <a:xfrm>
            <a:off x="457200" y="1003177"/>
            <a:ext cx="8248650" cy="5289673"/>
          </a:xfrm>
        </p:spPr>
        <p:txBody>
          <a:bodyPr/>
          <a:lstStyle/>
          <a:p>
            <a:pPr marL="0" indent="0">
              <a:buNone/>
            </a:pPr>
            <a:r>
              <a:rPr lang="en-US" sz="1800" dirty="0" smtClean="0"/>
              <a:t>How do we describe each solution? How can we include both mission and system level aspects in the solution?</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17</a:t>
            </a:fld>
            <a:endParaRPr lang="en-US"/>
          </a:p>
        </p:txBody>
      </p:sp>
      <p:grpSp>
        <p:nvGrpSpPr>
          <p:cNvPr id="21" name="Group 20"/>
          <p:cNvGrpSpPr/>
          <p:nvPr/>
        </p:nvGrpSpPr>
        <p:grpSpPr>
          <a:xfrm>
            <a:off x="357965" y="1788415"/>
            <a:ext cx="3128239" cy="1464310"/>
            <a:chOff x="357965" y="1788415"/>
            <a:chExt cx="3128239" cy="1155928"/>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965" y="1788415"/>
              <a:ext cx="3128239" cy="1155928"/>
            </a:xfrm>
            <a:prstGeom prst="rect">
              <a:avLst/>
            </a:prstGeom>
          </p:spPr>
        </p:pic>
        <p:sp>
          <p:nvSpPr>
            <p:cNvPr id="14" name="TextBox 13"/>
            <p:cNvSpPr txBox="1"/>
            <p:nvPr/>
          </p:nvSpPr>
          <p:spPr>
            <a:xfrm>
              <a:off x="804414" y="2048246"/>
              <a:ext cx="2231160" cy="646331"/>
            </a:xfrm>
            <a:prstGeom prst="rect">
              <a:avLst/>
            </a:prstGeom>
            <a:solidFill>
              <a:schemeClr val="bg1"/>
            </a:solidFill>
            <a:ln w="19050">
              <a:solidFill>
                <a:schemeClr val="accent5"/>
              </a:solidFill>
            </a:ln>
          </p:spPr>
          <p:txBody>
            <a:bodyPr wrap="square" rtlCol="0">
              <a:spAutoFit/>
            </a:bodyPr>
            <a:lstStyle/>
            <a:p>
              <a:r>
                <a:rPr lang="en-US" dirty="0" smtClean="0"/>
                <a:t>Science traceability matrix</a:t>
              </a:r>
              <a:endParaRPr lang="en-US" dirty="0"/>
            </a:p>
          </p:txBody>
        </p:sp>
      </p:grpSp>
      <p:sp>
        <p:nvSpPr>
          <p:cNvPr id="17" name="TextBox 16"/>
          <p:cNvSpPr txBox="1"/>
          <p:nvPr/>
        </p:nvSpPr>
        <p:spPr>
          <a:xfrm>
            <a:off x="362145" y="3252725"/>
            <a:ext cx="1423624" cy="307777"/>
          </a:xfrm>
          <a:prstGeom prst="rect">
            <a:avLst/>
          </a:prstGeom>
          <a:noFill/>
        </p:spPr>
        <p:txBody>
          <a:bodyPr wrap="square" rtlCol="0">
            <a:spAutoFit/>
          </a:bodyPr>
          <a:lstStyle/>
          <a:p>
            <a:r>
              <a:rPr lang="en-US" sz="1400" dirty="0" smtClean="0"/>
              <a:t>Input: STM</a:t>
            </a:r>
            <a:endParaRPr lang="en-US" sz="1400" dirty="0"/>
          </a:p>
        </p:txBody>
      </p:sp>
      <p:sp>
        <p:nvSpPr>
          <p:cNvPr id="18" name="TextBox 17"/>
          <p:cNvSpPr txBox="1"/>
          <p:nvPr/>
        </p:nvSpPr>
        <p:spPr>
          <a:xfrm>
            <a:off x="7561084" y="4745312"/>
            <a:ext cx="1423624" cy="923330"/>
          </a:xfrm>
          <a:prstGeom prst="rect">
            <a:avLst/>
          </a:prstGeom>
          <a:noFill/>
        </p:spPr>
        <p:txBody>
          <a:bodyPr wrap="square" rtlCol="0">
            <a:spAutoFit/>
          </a:bodyPr>
          <a:lstStyle/>
          <a:p>
            <a:r>
              <a:rPr lang="en-US" dirty="0" smtClean="0"/>
              <a:t>Output:</a:t>
            </a:r>
            <a:br>
              <a:rPr lang="en-US" dirty="0" smtClean="0"/>
            </a:br>
            <a:r>
              <a:rPr lang="en-US" dirty="0" smtClean="0"/>
              <a:t>DV and weights</a:t>
            </a:r>
            <a:endParaRPr lang="en-US" dirty="0"/>
          </a:p>
        </p:txBody>
      </p:sp>
      <p:pic>
        <p:nvPicPr>
          <p:cNvPr id="2" name="Picture 1"/>
          <p:cNvPicPr>
            <a:picLocks noChangeAspect="1"/>
          </p:cNvPicPr>
          <p:nvPr/>
        </p:nvPicPr>
        <p:blipFill>
          <a:blip r:embed="rId4"/>
          <a:stretch>
            <a:fillRect/>
          </a:stretch>
        </p:blipFill>
        <p:spPr>
          <a:xfrm>
            <a:off x="6581673" y="1055"/>
            <a:ext cx="2562327" cy="952499"/>
          </a:xfrm>
          <a:prstGeom prst="rect">
            <a:avLst/>
          </a:prstGeom>
        </p:spPr>
      </p:pic>
      <p:sp>
        <p:nvSpPr>
          <p:cNvPr id="8" name="Rectangle 7"/>
          <p:cNvSpPr/>
          <p:nvPr/>
        </p:nvSpPr>
        <p:spPr>
          <a:xfrm>
            <a:off x="7379494" y="404402"/>
            <a:ext cx="478631" cy="3987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6658001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Design Vector</a:t>
            </a:r>
            <a:endParaRPr lang="en-US" dirty="0"/>
          </a:p>
        </p:txBody>
      </p:sp>
      <p:sp>
        <p:nvSpPr>
          <p:cNvPr id="4" name="Text Placeholder 3"/>
          <p:cNvSpPr>
            <a:spLocks noGrp="1"/>
          </p:cNvSpPr>
          <p:nvPr>
            <p:ph type="body" sz="quarter" idx="17"/>
          </p:nvPr>
        </p:nvSpPr>
        <p:spPr>
          <a:xfrm>
            <a:off x="457200" y="1003177"/>
            <a:ext cx="8248650" cy="5289673"/>
          </a:xfrm>
        </p:spPr>
        <p:txBody>
          <a:bodyPr/>
          <a:lstStyle/>
          <a:p>
            <a:pPr marL="0" indent="0">
              <a:buNone/>
            </a:pPr>
            <a:r>
              <a:rPr lang="en-US" sz="1800" dirty="0" smtClean="0"/>
              <a:t>From STM to the Design Vector</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18</a:t>
            </a:fld>
            <a:endParaRPr lang="en-US"/>
          </a:p>
        </p:txBody>
      </p:sp>
      <p:grpSp>
        <p:nvGrpSpPr>
          <p:cNvPr id="20" name="Group 19"/>
          <p:cNvGrpSpPr/>
          <p:nvPr/>
        </p:nvGrpSpPr>
        <p:grpSpPr>
          <a:xfrm>
            <a:off x="3710595" y="1782074"/>
            <a:ext cx="2486036" cy="1470651"/>
            <a:chOff x="3713774" y="1793448"/>
            <a:chExt cx="2486036" cy="1431821"/>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3774" y="1793448"/>
              <a:ext cx="2486036" cy="1431821"/>
            </a:xfrm>
            <a:prstGeom prst="rect">
              <a:avLst/>
            </a:prstGeom>
          </p:spPr>
        </p:pic>
        <p:sp>
          <p:nvSpPr>
            <p:cNvPr id="13" name="TextBox 12"/>
            <p:cNvSpPr txBox="1"/>
            <p:nvPr/>
          </p:nvSpPr>
          <p:spPr>
            <a:xfrm>
              <a:off x="4368295" y="2186192"/>
              <a:ext cx="1186390" cy="646331"/>
            </a:xfrm>
            <a:prstGeom prst="rect">
              <a:avLst/>
            </a:prstGeom>
            <a:solidFill>
              <a:schemeClr val="bg1"/>
            </a:solidFill>
            <a:ln w="19050">
              <a:solidFill>
                <a:schemeClr val="accent5"/>
              </a:solidFill>
            </a:ln>
          </p:spPr>
          <p:txBody>
            <a:bodyPr wrap="square" rtlCol="0">
              <a:spAutoFit/>
            </a:bodyPr>
            <a:lstStyle/>
            <a:p>
              <a:r>
                <a:rPr lang="en-US" dirty="0" smtClean="0"/>
                <a:t>Attributes definition</a:t>
              </a:r>
              <a:endParaRPr lang="en-US" dirty="0"/>
            </a:p>
          </p:txBody>
        </p:sp>
      </p:grpSp>
      <p:grpSp>
        <p:nvGrpSpPr>
          <p:cNvPr id="21" name="Group 20"/>
          <p:cNvGrpSpPr/>
          <p:nvPr/>
        </p:nvGrpSpPr>
        <p:grpSpPr>
          <a:xfrm>
            <a:off x="357965" y="1788415"/>
            <a:ext cx="3128239" cy="1464310"/>
            <a:chOff x="357965" y="1788415"/>
            <a:chExt cx="3128239" cy="1155928"/>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7965" y="1788415"/>
              <a:ext cx="3128239" cy="1155928"/>
            </a:xfrm>
            <a:prstGeom prst="rect">
              <a:avLst/>
            </a:prstGeom>
          </p:spPr>
        </p:pic>
        <p:sp>
          <p:nvSpPr>
            <p:cNvPr id="14" name="TextBox 13"/>
            <p:cNvSpPr txBox="1"/>
            <p:nvPr/>
          </p:nvSpPr>
          <p:spPr>
            <a:xfrm>
              <a:off x="804414" y="2048246"/>
              <a:ext cx="2231160" cy="646331"/>
            </a:xfrm>
            <a:prstGeom prst="rect">
              <a:avLst/>
            </a:prstGeom>
            <a:solidFill>
              <a:schemeClr val="bg1"/>
            </a:solidFill>
            <a:ln w="19050">
              <a:solidFill>
                <a:schemeClr val="accent5"/>
              </a:solidFill>
            </a:ln>
          </p:spPr>
          <p:txBody>
            <a:bodyPr wrap="square" rtlCol="0">
              <a:spAutoFit/>
            </a:bodyPr>
            <a:lstStyle/>
            <a:p>
              <a:r>
                <a:rPr lang="en-US" dirty="0" smtClean="0"/>
                <a:t>Science traceability matrix</a:t>
              </a:r>
              <a:endParaRPr lang="en-US" dirty="0"/>
            </a:p>
          </p:txBody>
        </p:sp>
      </p:grpSp>
      <p:sp>
        <p:nvSpPr>
          <p:cNvPr id="17" name="TextBox 16"/>
          <p:cNvSpPr txBox="1"/>
          <p:nvPr/>
        </p:nvSpPr>
        <p:spPr>
          <a:xfrm>
            <a:off x="362145" y="3252725"/>
            <a:ext cx="1423624" cy="307777"/>
          </a:xfrm>
          <a:prstGeom prst="rect">
            <a:avLst/>
          </a:prstGeom>
          <a:noFill/>
        </p:spPr>
        <p:txBody>
          <a:bodyPr wrap="square" rtlCol="0">
            <a:spAutoFit/>
          </a:bodyPr>
          <a:lstStyle/>
          <a:p>
            <a:r>
              <a:rPr lang="en-US" sz="1400" dirty="0" smtClean="0"/>
              <a:t>Input: STM</a:t>
            </a:r>
            <a:endParaRPr lang="en-US" sz="1400" dirty="0"/>
          </a:p>
        </p:txBody>
      </p:sp>
      <p:sp>
        <p:nvSpPr>
          <p:cNvPr id="18" name="TextBox 17"/>
          <p:cNvSpPr txBox="1"/>
          <p:nvPr/>
        </p:nvSpPr>
        <p:spPr>
          <a:xfrm>
            <a:off x="7561084" y="4745312"/>
            <a:ext cx="1423624" cy="923330"/>
          </a:xfrm>
          <a:prstGeom prst="rect">
            <a:avLst/>
          </a:prstGeom>
          <a:noFill/>
        </p:spPr>
        <p:txBody>
          <a:bodyPr wrap="square" rtlCol="0">
            <a:spAutoFit/>
          </a:bodyPr>
          <a:lstStyle/>
          <a:p>
            <a:r>
              <a:rPr lang="en-US" dirty="0" smtClean="0"/>
              <a:t>Output:</a:t>
            </a:r>
            <a:br>
              <a:rPr lang="en-US" dirty="0" smtClean="0"/>
            </a:br>
            <a:r>
              <a:rPr lang="en-US" dirty="0" smtClean="0"/>
              <a:t>DV and weights</a:t>
            </a:r>
            <a:endParaRPr lang="en-US" dirty="0"/>
          </a:p>
        </p:txBody>
      </p:sp>
      <p:cxnSp>
        <p:nvCxnSpPr>
          <p:cNvPr id="24" name="Straight Arrow Connector 23"/>
          <p:cNvCxnSpPr/>
          <p:nvPr/>
        </p:nvCxnSpPr>
        <p:spPr>
          <a:xfrm>
            <a:off x="3415881" y="2504943"/>
            <a:ext cx="683581"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3650107" y="3249083"/>
            <a:ext cx="2480860" cy="523220"/>
          </a:xfrm>
          <a:prstGeom prst="rect">
            <a:avLst/>
          </a:prstGeom>
          <a:noFill/>
        </p:spPr>
        <p:txBody>
          <a:bodyPr wrap="square" rtlCol="0">
            <a:spAutoFit/>
          </a:bodyPr>
          <a:lstStyle/>
          <a:p>
            <a:r>
              <a:rPr lang="en-US" sz="1400" dirty="0" smtClean="0"/>
              <a:t>Each objective defines a sets of attributes that are involved</a:t>
            </a:r>
            <a:endParaRPr lang="en-US" sz="1400" dirty="0"/>
          </a:p>
        </p:txBody>
      </p:sp>
      <p:pic>
        <p:nvPicPr>
          <p:cNvPr id="19" name="Picture 18"/>
          <p:cNvPicPr>
            <a:picLocks noChangeAspect="1"/>
          </p:cNvPicPr>
          <p:nvPr/>
        </p:nvPicPr>
        <p:blipFill>
          <a:blip r:embed="rId5"/>
          <a:stretch>
            <a:fillRect/>
          </a:stretch>
        </p:blipFill>
        <p:spPr>
          <a:xfrm>
            <a:off x="6581673" y="1055"/>
            <a:ext cx="2562327" cy="952499"/>
          </a:xfrm>
          <a:prstGeom prst="rect">
            <a:avLst/>
          </a:prstGeom>
        </p:spPr>
      </p:pic>
      <p:sp>
        <p:nvSpPr>
          <p:cNvPr id="22" name="Rectangle 21"/>
          <p:cNvSpPr/>
          <p:nvPr/>
        </p:nvSpPr>
        <p:spPr>
          <a:xfrm>
            <a:off x="7379494" y="404402"/>
            <a:ext cx="478631" cy="3987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4166514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Design Vector</a:t>
            </a:r>
            <a:endParaRPr lang="en-US" dirty="0"/>
          </a:p>
        </p:txBody>
      </p:sp>
      <p:sp>
        <p:nvSpPr>
          <p:cNvPr id="4" name="Text Placeholder 3"/>
          <p:cNvSpPr>
            <a:spLocks noGrp="1"/>
          </p:cNvSpPr>
          <p:nvPr>
            <p:ph type="body" sz="quarter" idx="17"/>
          </p:nvPr>
        </p:nvSpPr>
        <p:spPr>
          <a:xfrm>
            <a:off x="457200" y="1003177"/>
            <a:ext cx="8248650" cy="5289673"/>
          </a:xfrm>
        </p:spPr>
        <p:txBody>
          <a:bodyPr/>
          <a:lstStyle/>
          <a:p>
            <a:pPr marL="0" indent="0">
              <a:buNone/>
            </a:pPr>
            <a:r>
              <a:rPr lang="en-US" sz="1800" dirty="0" smtClean="0"/>
              <a:t>From STM to the Design Vector</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19</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348" y="1782074"/>
            <a:ext cx="2128775" cy="1466183"/>
          </a:xfrm>
          <a:prstGeom prst="rect">
            <a:avLst/>
          </a:prstGeom>
        </p:spPr>
      </p:pic>
      <p:sp>
        <p:nvSpPr>
          <p:cNvPr id="12" name="TextBox 11"/>
          <p:cNvSpPr txBox="1"/>
          <p:nvPr/>
        </p:nvSpPr>
        <p:spPr>
          <a:xfrm>
            <a:off x="6533016" y="2191999"/>
            <a:ext cx="1957437" cy="646331"/>
          </a:xfrm>
          <a:prstGeom prst="rect">
            <a:avLst/>
          </a:prstGeom>
          <a:solidFill>
            <a:schemeClr val="bg1"/>
          </a:solidFill>
          <a:ln w="19050">
            <a:solidFill>
              <a:schemeClr val="accent5"/>
            </a:solidFill>
          </a:ln>
        </p:spPr>
        <p:txBody>
          <a:bodyPr wrap="square" rtlCol="0">
            <a:spAutoFit/>
          </a:bodyPr>
          <a:lstStyle/>
          <a:p>
            <a:r>
              <a:rPr lang="en-US" dirty="0" smtClean="0"/>
              <a:t>Expanding into the design vector</a:t>
            </a:r>
            <a:endParaRPr lang="en-US" dirty="0"/>
          </a:p>
        </p:txBody>
      </p:sp>
      <p:grpSp>
        <p:nvGrpSpPr>
          <p:cNvPr id="20" name="Group 19"/>
          <p:cNvGrpSpPr/>
          <p:nvPr/>
        </p:nvGrpSpPr>
        <p:grpSpPr>
          <a:xfrm>
            <a:off x="3710595" y="1782074"/>
            <a:ext cx="2486036" cy="1470651"/>
            <a:chOff x="3713774" y="1793448"/>
            <a:chExt cx="2486036" cy="1431821"/>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774" y="1793448"/>
              <a:ext cx="2486036" cy="1431821"/>
            </a:xfrm>
            <a:prstGeom prst="rect">
              <a:avLst/>
            </a:prstGeom>
          </p:spPr>
        </p:pic>
        <p:sp>
          <p:nvSpPr>
            <p:cNvPr id="13" name="TextBox 12"/>
            <p:cNvSpPr txBox="1"/>
            <p:nvPr/>
          </p:nvSpPr>
          <p:spPr>
            <a:xfrm>
              <a:off x="4368295" y="2186192"/>
              <a:ext cx="1186390" cy="646331"/>
            </a:xfrm>
            <a:prstGeom prst="rect">
              <a:avLst/>
            </a:prstGeom>
            <a:solidFill>
              <a:schemeClr val="bg1"/>
            </a:solidFill>
            <a:ln w="19050">
              <a:solidFill>
                <a:schemeClr val="accent5"/>
              </a:solidFill>
            </a:ln>
          </p:spPr>
          <p:txBody>
            <a:bodyPr wrap="square" rtlCol="0">
              <a:spAutoFit/>
            </a:bodyPr>
            <a:lstStyle/>
            <a:p>
              <a:r>
                <a:rPr lang="en-US" dirty="0" smtClean="0"/>
                <a:t>Attributes definition</a:t>
              </a:r>
              <a:endParaRPr lang="en-US" dirty="0"/>
            </a:p>
          </p:txBody>
        </p:sp>
      </p:grpSp>
      <p:grpSp>
        <p:nvGrpSpPr>
          <p:cNvPr id="21" name="Group 20"/>
          <p:cNvGrpSpPr/>
          <p:nvPr/>
        </p:nvGrpSpPr>
        <p:grpSpPr>
          <a:xfrm>
            <a:off x="357965" y="1788415"/>
            <a:ext cx="3128239" cy="1464310"/>
            <a:chOff x="357965" y="1788415"/>
            <a:chExt cx="3128239" cy="1155928"/>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65" y="1788415"/>
              <a:ext cx="3128239" cy="1155928"/>
            </a:xfrm>
            <a:prstGeom prst="rect">
              <a:avLst/>
            </a:prstGeom>
          </p:spPr>
        </p:pic>
        <p:sp>
          <p:nvSpPr>
            <p:cNvPr id="14" name="TextBox 13"/>
            <p:cNvSpPr txBox="1"/>
            <p:nvPr/>
          </p:nvSpPr>
          <p:spPr>
            <a:xfrm>
              <a:off x="804414" y="2048246"/>
              <a:ext cx="2231160" cy="646331"/>
            </a:xfrm>
            <a:prstGeom prst="rect">
              <a:avLst/>
            </a:prstGeom>
            <a:solidFill>
              <a:schemeClr val="bg1"/>
            </a:solidFill>
            <a:ln w="19050">
              <a:solidFill>
                <a:schemeClr val="accent5"/>
              </a:solidFill>
            </a:ln>
          </p:spPr>
          <p:txBody>
            <a:bodyPr wrap="square" rtlCol="0">
              <a:spAutoFit/>
            </a:bodyPr>
            <a:lstStyle/>
            <a:p>
              <a:r>
                <a:rPr lang="en-US" dirty="0" smtClean="0"/>
                <a:t>Science traceability matrix</a:t>
              </a:r>
              <a:endParaRPr lang="en-US" dirty="0"/>
            </a:p>
          </p:txBody>
        </p:sp>
      </p:grpSp>
      <p:sp>
        <p:nvSpPr>
          <p:cNvPr id="17" name="TextBox 16"/>
          <p:cNvSpPr txBox="1"/>
          <p:nvPr/>
        </p:nvSpPr>
        <p:spPr>
          <a:xfrm>
            <a:off x="362145" y="3252725"/>
            <a:ext cx="1423624" cy="307777"/>
          </a:xfrm>
          <a:prstGeom prst="rect">
            <a:avLst/>
          </a:prstGeom>
          <a:noFill/>
        </p:spPr>
        <p:txBody>
          <a:bodyPr wrap="square" rtlCol="0">
            <a:spAutoFit/>
          </a:bodyPr>
          <a:lstStyle/>
          <a:p>
            <a:r>
              <a:rPr lang="en-US" sz="1400" dirty="0" smtClean="0"/>
              <a:t>Input: STM</a:t>
            </a:r>
            <a:endParaRPr lang="en-US" sz="1400" dirty="0"/>
          </a:p>
        </p:txBody>
      </p:sp>
      <p:sp>
        <p:nvSpPr>
          <p:cNvPr id="18" name="TextBox 17"/>
          <p:cNvSpPr txBox="1"/>
          <p:nvPr/>
        </p:nvSpPr>
        <p:spPr>
          <a:xfrm>
            <a:off x="7561084" y="4745312"/>
            <a:ext cx="1423624" cy="923330"/>
          </a:xfrm>
          <a:prstGeom prst="rect">
            <a:avLst/>
          </a:prstGeom>
          <a:noFill/>
        </p:spPr>
        <p:txBody>
          <a:bodyPr wrap="square" rtlCol="0">
            <a:spAutoFit/>
          </a:bodyPr>
          <a:lstStyle/>
          <a:p>
            <a:r>
              <a:rPr lang="en-US" dirty="0" smtClean="0"/>
              <a:t>Output:</a:t>
            </a:r>
            <a:br>
              <a:rPr lang="en-US" dirty="0" smtClean="0"/>
            </a:br>
            <a:r>
              <a:rPr lang="en-US" dirty="0" smtClean="0"/>
              <a:t>DV and weights</a:t>
            </a:r>
            <a:endParaRPr lang="en-US" dirty="0"/>
          </a:p>
        </p:txBody>
      </p:sp>
      <p:cxnSp>
        <p:nvCxnSpPr>
          <p:cNvPr id="24" name="Straight Arrow Connector 23"/>
          <p:cNvCxnSpPr/>
          <p:nvPr/>
        </p:nvCxnSpPr>
        <p:spPr>
          <a:xfrm>
            <a:off x="3415881" y="2504943"/>
            <a:ext cx="683581"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5730507" y="2509449"/>
            <a:ext cx="586323"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3650107" y="3249083"/>
            <a:ext cx="2480860" cy="523220"/>
          </a:xfrm>
          <a:prstGeom prst="rect">
            <a:avLst/>
          </a:prstGeom>
          <a:noFill/>
        </p:spPr>
        <p:txBody>
          <a:bodyPr wrap="square" rtlCol="0">
            <a:spAutoFit/>
          </a:bodyPr>
          <a:lstStyle/>
          <a:p>
            <a:r>
              <a:rPr lang="en-US" sz="1400" dirty="0" smtClean="0"/>
              <a:t>Each objective defines a sets of attributes that are involved</a:t>
            </a:r>
            <a:endParaRPr lang="en-US" sz="1400" dirty="0"/>
          </a:p>
        </p:txBody>
      </p:sp>
      <p:sp>
        <p:nvSpPr>
          <p:cNvPr id="30" name="TextBox 29"/>
          <p:cNvSpPr txBox="1"/>
          <p:nvPr/>
        </p:nvSpPr>
        <p:spPr>
          <a:xfrm>
            <a:off x="6371109" y="3254373"/>
            <a:ext cx="2480860" cy="523220"/>
          </a:xfrm>
          <a:prstGeom prst="rect">
            <a:avLst/>
          </a:prstGeom>
          <a:noFill/>
        </p:spPr>
        <p:txBody>
          <a:bodyPr wrap="square" rtlCol="0">
            <a:spAutoFit/>
          </a:bodyPr>
          <a:lstStyle/>
          <a:p>
            <a:r>
              <a:rPr lang="en-US" sz="1400" dirty="0" smtClean="0"/>
              <a:t>Each attribute expands into more detailed aspects</a:t>
            </a:r>
            <a:endParaRPr lang="en-US" sz="1400" dirty="0"/>
          </a:p>
        </p:txBody>
      </p:sp>
      <p:pic>
        <p:nvPicPr>
          <p:cNvPr id="22" name="Picture 21"/>
          <p:cNvPicPr>
            <a:picLocks noChangeAspect="1"/>
          </p:cNvPicPr>
          <p:nvPr/>
        </p:nvPicPr>
        <p:blipFill>
          <a:blip r:embed="rId6"/>
          <a:stretch>
            <a:fillRect/>
          </a:stretch>
        </p:blipFill>
        <p:spPr>
          <a:xfrm>
            <a:off x="6581673" y="1055"/>
            <a:ext cx="2562327" cy="952499"/>
          </a:xfrm>
          <a:prstGeom prst="rect">
            <a:avLst/>
          </a:prstGeom>
        </p:spPr>
      </p:pic>
      <p:sp>
        <p:nvSpPr>
          <p:cNvPr id="23" name="Rectangle 22"/>
          <p:cNvSpPr/>
          <p:nvPr/>
        </p:nvSpPr>
        <p:spPr>
          <a:xfrm>
            <a:off x="7379494" y="404402"/>
            <a:ext cx="478631" cy="3987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3269470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dirty="0"/>
          </a:p>
        </p:txBody>
      </p:sp>
      <p:sp>
        <p:nvSpPr>
          <p:cNvPr id="3" name="Title 2"/>
          <p:cNvSpPr>
            <a:spLocks noGrp="1"/>
          </p:cNvSpPr>
          <p:nvPr>
            <p:ph type="ctrTitle"/>
          </p:nvPr>
        </p:nvSpPr>
        <p:spPr/>
        <p:txBody>
          <a:bodyPr/>
          <a:lstStyle/>
          <a:p>
            <a:r>
              <a:rPr lang="en-US" dirty="0" smtClean="0"/>
              <a:t>Outline</a:t>
            </a:r>
            <a:endParaRPr lang="en-US" dirty="0"/>
          </a:p>
        </p:txBody>
      </p:sp>
      <p:sp>
        <p:nvSpPr>
          <p:cNvPr id="4" name="Text Placeholder 3"/>
          <p:cNvSpPr>
            <a:spLocks noGrp="1"/>
          </p:cNvSpPr>
          <p:nvPr>
            <p:ph type="body" sz="quarter" idx="17"/>
          </p:nvPr>
        </p:nvSpPr>
        <p:spPr/>
        <p:txBody>
          <a:bodyPr/>
          <a:lstStyle/>
          <a:p>
            <a:r>
              <a:rPr lang="en-US" sz="1800" dirty="0" smtClean="0"/>
              <a:t>Introduction &amp; about me</a:t>
            </a:r>
          </a:p>
          <a:p>
            <a:r>
              <a:rPr lang="en-US" sz="1800" dirty="0" smtClean="0"/>
              <a:t>Main research project</a:t>
            </a:r>
          </a:p>
          <a:p>
            <a:pPr lvl="1"/>
            <a:r>
              <a:rPr lang="en-US" sz="1800" dirty="0" smtClean="0"/>
              <a:t>Interplanetary CubeSat Asteroid Mission</a:t>
            </a:r>
          </a:p>
          <a:p>
            <a:pPr lvl="2"/>
            <a:r>
              <a:rPr lang="en-US" sz="1400" dirty="0" smtClean="0"/>
              <a:t>Preliminary Design for an Interplanetary CubeSat Mission</a:t>
            </a:r>
          </a:p>
          <a:p>
            <a:pPr lvl="2"/>
            <a:r>
              <a:rPr lang="en-US" sz="1400" dirty="0" smtClean="0"/>
              <a:t>Payload Data Selection and event recognition</a:t>
            </a:r>
          </a:p>
          <a:p>
            <a:pPr lvl="2"/>
            <a:r>
              <a:rPr lang="en-US" sz="1400" dirty="0" smtClean="0"/>
              <a:t>Failure detection</a:t>
            </a:r>
          </a:p>
          <a:p>
            <a:r>
              <a:rPr lang="en-US" sz="1800" dirty="0" smtClean="0"/>
              <a:t>Secondary projects:</a:t>
            </a:r>
          </a:p>
          <a:p>
            <a:pPr lvl="1"/>
            <a:r>
              <a:rPr lang="en-US" sz="1800" dirty="0" smtClean="0"/>
              <a:t>Inflatable Antenna</a:t>
            </a:r>
            <a:endParaRPr lang="en-US" sz="1800" dirty="0"/>
          </a:p>
          <a:p>
            <a:pPr lvl="1"/>
            <a:r>
              <a:rPr lang="en-US" sz="1800" dirty="0" smtClean="0"/>
              <a:t>Small </a:t>
            </a:r>
            <a:r>
              <a:rPr lang="en-US" sz="1800" dirty="0"/>
              <a:t>Satellite Mission </a:t>
            </a:r>
            <a:r>
              <a:rPr lang="en-US" sz="1800" dirty="0" smtClean="0"/>
              <a:t>Database</a:t>
            </a:r>
          </a:p>
        </p:txBody>
      </p:sp>
      <p:sp>
        <p:nvSpPr>
          <p:cNvPr id="5" name="Date Placeholder 4"/>
          <p:cNvSpPr>
            <a:spLocks noGrp="1"/>
          </p:cNvSpPr>
          <p:nvPr>
            <p:ph type="dt" sz="half" idx="18"/>
          </p:nvPr>
        </p:nvSpPr>
        <p:spPr/>
        <p:txBody>
          <a:bodyPr/>
          <a:lstStyle/>
          <a:p>
            <a:fld id="{5AFC6701-B73A-4EF4-BF75-744A9636C47B}" type="datetime1">
              <a:rPr lang="en-US" smtClean="0"/>
              <a:t>12/9/2015</a:t>
            </a:fld>
            <a:endParaRPr lang="en-US" dirty="0" smtClean="0"/>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a:t>
            </a:fld>
            <a:endParaRPr lang="en-US"/>
          </a:p>
        </p:txBody>
      </p:sp>
    </p:spTree>
    <p:extLst>
      <p:ext uri="{BB962C8B-B14F-4D97-AF65-F5344CB8AC3E}">
        <p14:creationId xmlns:p14="http://schemas.microsoft.com/office/powerpoint/2010/main" val="515054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Design Vector</a:t>
            </a:r>
            <a:endParaRPr lang="en-US" dirty="0"/>
          </a:p>
        </p:txBody>
      </p:sp>
      <p:sp>
        <p:nvSpPr>
          <p:cNvPr id="4" name="Text Placeholder 3"/>
          <p:cNvSpPr>
            <a:spLocks noGrp="1"/>
          </p:cNvSpPr>
          <p:nvPr>
            <p:ph type="body" sz="quarter" idx="17"/>
          </p:nvPr>
        </p:nvSpPr>
        <p:spPr>
          <a:xfrm>
            <a:off x="457200" y="1003177"/>
            <a:ext cx="8248650" cy="5289673"/>
          </a:xfrm>
        </p:spPr>
        <p:txBody>
          <a:bodyPr/>
          <a:lstStyle/>
          <a:p>
            <a:pPr marL="0" indent="0">
              <a:buNone/>
            </a:pPr>
            <a:r>
              <a:rPr lang="en-US" sz="1800" dirty="0" smtClean="0"/>
              <a:t>From STM to the Design Vector</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20</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348" y="1782074"/>
            <a:ext cx="2128775" cy="1466183"/>
          </a:xfrm>
          <a:prstGeom prst="rect">
            <a:avLst/>
          </a:prstGeom>
        </p:spPr>
      </p:pic>
      <p:sp>
        <p:nvSpPr>
          <p:cNvPr id="12" name="TextBox 11"/>
          <p:cNvSpPr txBox="1"/>
          <p:nvPr/>
        </p:nvSpPr>
        <p:spPr>
          <a:xfrm>
            <a:off x="6533016" y="2191999"/>
            <a:ext cx="1957437" cy="646331"/>
          </a:xfrm>
          <a:prstGeom prst="rect">
            <a:avLst/>
          </a:prstGeom>
          <a:solidFill>
            <a:schemeClr val="bg1"/>
          </a:solidFill>
          <a:ln w="19050">
            <a:solidFill>
              <a:schemeClr val="accent5"/>
            </a:solidFill>
          </a:ln>
        </p:spPr>
        <p:txBody>
          <a:bodyPr wrap="square" rtlCol="0">
            <a:spAutoFit/>
          </a:bodyPr>
          <a:lstStyle/>
          <a:p>
            <a:r>
              <a:rPr lang="en-US" dirty="0" smtClean="0"/>
              <a:t>Expanding into the design vector</a:t>
            </a:r>
            <a:endParaRPr lang="en-US" dirty="0"/>
          </a:p>
        </p:txBody>
      </p:sp>
      <p:grpSp>
        <p:nvGrpSpPr>
          <p:cNvPr id="20" name="Group 19"/>
          <p:cNvGrpSpPr/>
          <p:nvPr/>
        </p:nvGrpSpPr>
        <p:grpSpPr>
          <a:xfrm>
            <a:off x="3710595" y="1782074"/>
            <a:ext cx="2486036" cy="1470651"/>
            <a:chOff x="3713774" y="1793448"/>
            <a:chExt cx="2486036" cy="1431821"/>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774" y="1793448"/>
              <a:ext cx="2486036" cy="1431821"/>
            </a:xfrm>
            <a:prstGeom prst="rect">
              <a:avLst/>
            </a:prstGeom>
          </p:spPr>
        </p:pic>
        <p:sp>
          <p:nvSpPr>
            <p:cNvPr id="13" name="TextBox 12"/>
            <p:cNvSpPr txBox="1"/>
            <p:nvPr/>
          </p:nvSpPr>
          <p:spPr>
            <a:xfrm>
              <a:off x="4368295" y="2186192"/>
              <a:ext cx="1186390" cy="646331"/>
            </a:xfrm>
            <a:prstGeom prst="rect">
              <a:avLst/>
            </a:prstGeom>
            <a:solidFill>
              <a:schemeClr val="bg1"/>
            </a:solidFill>
            <a:ln w="19050">
              <a:solidFill>
                <a:schemeClr val="accent5"/>
              </a:solidFill>
            </a:ln>
          </p:spPr>
          <p:txBody>
            <a:bodyPr wrap="square" rtlCol="0">
              <a:spAutoFit/>
            </a:bodyPr>
            <a:lstStyle/>
            <a:p>
              <a:r>
                <a:rPr lang="en-US" dirty="0" smtClean="0"/>
                <a:t>Attributes definition</a:t>
              </a:r>
              <a:endParaRPr lang="en-US" dirty="0"/>
            </a:p>
          </p:txBody>
        </p:sp>
      </p:grpSp>
      <p:grpSp>
        <p:nvGrpSpPr>
          <p:cNvPr id="21" name="Group 20"/>
          <p:cNvGrpSpPr/>
          <p:nvPr/>
        </p:nvGrpSpPr>
        <p:grpSpPr>
          <a:xfrm>
            <a:off x="357965" y="1788415"/>
            <a:ext cx="3128239" cy="1464310"/>
            <a:chOff x="357965" y="1788415"/>
            <a:chExt cx="3128239" cy="1155928"/>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65" y="1788415"/>
              <a:ext cx="3128239" cy="1155928"/>
            </a:xfrm>
            <a:prstGeom prst="rect">
              <a:avLst/>
            </a:prstGeom>
          </p:spPr>
        </p:pic>
        <p:sp>
          <p:nvSpPr>
            <p:cNvPr id="14" name="TextBox 13"/>
            <p:cNvSpPr txBox="1"/>
            <p:nvPr/>
          </p:nvSpPr>
          <p:spPr>
            <a:xfrm>
              <a:off x="804414" y="2048246"/>
              <a:ext cx="2231160" cy="646331"/>
            </a:xfrm>
            <a:prstGeom prst="rect">
              <a:avLst/>
            </a:prstGeom>
            <a:solidFill>
              <a:schemeClr val="bg1"/>
            </a:solidFill>
            <a:ln w="19050">
              <a:solidFill>
                <a:schemeClr val="accent5"/>
              </a:solidFill>
            </a:ln>
          </p:spPr>
          <p:txBody>
            <a:bodyPr wrap="square" rtlCol="0">
              <a:spAutoFit/>
            </a:bodyPr>
            <a:lstStyle/>
            <a:p>
              <a:r>
                <a:rPr lang="en-US" dirty="0" smtClean="0"/>
                <a:t>Science traceability matrix</a:t>
              </a:r>
              <a:endParaRPr lang="en-US" dirty="0"/>
            </a:p>
          </p:txBody>
        </p:sp>
      </p:gr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145" y="4348163"/>
            <a:ext cx="3124059" cy="1601684"/>
          </a:xfrm>
          <a:prstGeom prst="rect">
            <a:avLst/>
          </a:prstGeom>
        </p:spPr>
      </p:pic>
      <p:sp>
        <p:nvSpPr>
          <p:cNvPr id="16" name="TextBox 15"/>
          <p:cNvSpPr txBox="1"/>
          <p:nvPr/>
        </p:nvSpPr>
        <p:spPr>
          <a:xfrm>
            <a:off x="636934" y="4825839"/>
            <a:ext cx="2517075" cy="646331"/>
          </a:xfrm>
          <a:prstGeom prst="rect">
            <a:avLst/>
          </a:prstGeom>
          <a:solidFill>
            <a:schemeClr val="bg1"/>
          </a:solidFill>
          <a:ln w="19050">
            <a:solidFill>
              <a:schemeClr val="accent5"/>
            </a:solidFill>
          </a:ln>
        </p:spPr>
        <p:txBody>
          <a:bodyPr wrap="square" rtlCol="0">
            <a:spAutoFit/>
          </a:bodyPr>
          <a:lstStyle/>
          <a:p>
            <a:r>
              <a:rPr lang="en-US" dirty="0" smtClean="0"/>
              <a:t>Attributes weights and metrics assessment</a:t>
            </a:r>
            <a:endParaRPr lang="en-US" dirty="0"/>
          </a:p>
        </p:txBody>
      </p:sp>
      <p:sp>
        <p:nvSpPr>
          <p:cNvPr id="17" name="TextBox 16"/>
          <p:cNvSpPr txBox="1"/>
          <p:nvPr/>
        </p:nvSpPr>
        <p:spPr>
          <a:xfrm>
            <a:off x="362145" y="3252725"/>
            <a:ext cx="1423624" cy="307777"/>
          </a:xfrm>
          <a:prstGeom prst="rect">
            <a:avLst/>
          </a:prstGeom>
          <a:noFill/>
        </p:spPr>
        <p:txBody>
          <a:bodyPr wrap="square" rtlCol="0">
            <a:spAutoFit/>
          </a:bodyPr>
          <a:lstStyle/>
          <a:p>
            <a:r>
              <a:rPr lang="en-US" sz="1400" dirty="0" smtClean="0"/>
              <a:t>Input: STM</a:t>
            </a:r>
            <a:endParaRPr lang="en-US" sz="1400" dirty="0"/>
          </a:p>
        </p:txBody>
      </p:sp>
      <p:sp>
        <p:nvSpPr>
          <p:cNvPr id="18" name="TextBox 17"/>
          <p:cNvSpPr txBox="1"/>
          <p:nvPr/>
        </p:nvSpPr>
        <p:spPr>
          <a:xfrm>
            <a:off x="7561084" y="4745312"/>
            <a:ext cx="1423624" cy="923330"/>
          </a:xfrm>
          <a:prstGeom prst="rect">
            <a:avLst/>
          </a:prstGeom>
          <a:noFill/>
        </p:spPr>
        <p:txBody>
          <a:bodyPr wrap="square" rtlCol="0">
            <a:spAutoFit/>
          </a:bodyPr>
          <a:lstStyle/>
          <a:p>
            <a:r>
              <a:rPr lang="en-US" dirty="0" smtClean="0"/>
              <a:t>Output:</a:t>
            </a:r>
            <a:br>
              <a:rPr lang="en-US" dirty="0" smtClean="0"/>
            </a:br>
            <a:r>
              <a:rPr lang="en-US" dirty="0" smtClean="0"/>
              <a:t>DV and weights</a:t>
            </a:r>
            <a:endParaRPr lang="en-US" dirty="0"/>
          </a:p>
        </p:txBody>
      </p:sp>
      <p:cxnSp>
        <p:nvCxnSpPr>
          <p:cNvPr id="24" name="Straight Arrow Connector 23"/>
          <p:cNvCxnSpPr/>
          <p:nvPr/>
        </p:nvCxnSpPr>
        <p:spPr>
          <a:xfrm>
            <a:off x="3415881" y="2504943"/>
            <a:ext cx="683581"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5730507" y="2509449"/>
            <a:ext cx="586323"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158275" y="5143719"/>
            <a:ext cx="434445" cy="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V="1">
            <a:off x="8634747" y="2526945"/>
            <a:ext cx="434445" cy="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3650107" y="3249083"/>
            <a:ext cx="2480860" cy="523220"/>
          </a:xfrm>
          <a:prstGeom prst="rect">
            <a:avLst/>
          </a:prstGeom>
          <a:noFill/>
        </p:spPr>
        <p:txBody>
          <a:bodyPr wrap="square" rtlCol="0">
            <a:spAutoFit/>
          </a:bodyPr>
          <a:lstStyle/>
          <a:p>
            <a:r>
              <a:rPr lang="en-US" sz="1400" dirty="0" smtClean="0"/>
              <a:t>Each objective defines a sets of attributes that are involved</a:t>
            </a:r>
            <a:endParaRPr lang="en-US" sz="1400" dirty="0"/>
          </a:p>
        </p:txBody>
      </p:sp>
      <p:sp>
        <p:nvSpPr>
          <p:cNvPr id="30" name="TextBox 29"/>
          <p:cNvSpPr txBox="1"/>
          <p:nvPr/>
        </p:nvSpPr>
        <p:spPr>
          <a:xfrm>
            <a:off x="6371109" y="3254373"/>
            <a:ext cx="2480860" cy="523220"/>
          </a:xfrm>
          <a:prstGeom prst="rect">
            <a:avLst/>
          </a:prstGeom>
          <a:noFill/>
        </p:spPr>
        <p:txBody>
          <a:bodyPr wrap="square" rtlCol="0">
            <a:spAutoFit/>
          </a:bodyPr>
          <a:lstStyle/>
          <a:p>
            <a:r>
              <a:rPr lang="en-US" sz="1400" dirty="0" smtClean="0"/>
              <a:t>Each attribute expands into more detailed aspects</a:t>
            </a:r>
            <a:endParaRPr lang="en-US" sz="1400" dirty="0"/>
          </a:p>
        </p:txBody>
      </p:sp>
      <p:sp>
        <p:nvSpPr>
          <p:cNvPr id="32" name="TextBox 31"/>
          <p:cNvSpPr txBox="1"/>
          <p:nvPr/>
        </p:nvSpPr>
        <p:spPr>
          <a:xfrm>
            <a:off x="357964" y="5949847"/>
            <a:ext cx="3124059" cy="523220"/>
          </a:xfrm>
          <a:prstGeom prst="rect">
            <a:avLst/>
          </a:prstGeom>
          <a:noFill/>
        </p:spPr>
        <p:txBody>
          <a:bodyPr wrap="square" rtlCol="0">
            <a:spAutoFit/>
          </a:bodyPr>
          <a:lstStyle/>
          <a:p>
            <a:r>
              <a:rPr lang="en-US" sz="1400" dirty="0" smtClean="0"/>
              <a:t>Each of these aspects is ruled by a law, and this law influences the utility</a:t>
            </a:r>
            <a:endParaRPr lang="en-US" sz="1400" dirty="0"/>
          </a:p>
        </p:txBody>
      </p:sp>
      <p:pic>
        <p:nvPicPr>
          <p:cNvPr id="26" name="Picture 25"/>
          <p:cNvPicPr>
            <a:picLocks noChangeAspect="1"/>
          </p:cNvPicPr>
          <p:nvPr/>
        </p:nvPicPr>
        <p:blipFill>
          <a:blip r:embed="rId7"/>
          <a:stretch>
            <a:fillRect/>
          </a:stretch>
        </p:blipFill>
        <p:spPr>
          <a:xfrm>
            <a:off x="6581673" y="1055"/>
            <a:ext cx="2562327" cy="952499"/>
          </a:xfrm>
          <a:prstGeom prst="rect">
            <a:avLst/>
          </a:prstGeom>
        </p:spPr>
      </p:pic>
      <p:sp>
        <p:nvSpPr>
          <p:cNvPr id="27" name="Rectangle 26"/>
          <p:cNvSpPr/>
          <p:nvPr/>
        </p:nvSpPr>
        <p:spPr>
          <a:xfrm>
            <a:off x="7379494" y="404402"/>
            <a:ext cx="478631" cy="3987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3633763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Design Vector</a:t>
            </a:r>
            <a:endParaRPr lang="en-US" dirty="0"/>
          </a:p>
        </p:txBody>
      </p:sp>
      <p:sp>
        <p:nvSpPr>
          <p:cNvPr id="4" name="Text Placeholder 3"/>
          <p:cNvSpPr>
            <a:spLocks noGrp="1"/>
          </p:cNvSpPr>
          <p:nvPr>
            <p:ph type="body" sz="quarter" idx="17"/>
          </p:nvPr>
        </p:nvSpPr>
        <p:spPr>
          <a:xfrm>
            <a:off x="457200" y="1003177"/>
            <a:ext cx="8248650" cy="5289673"/>
          </a:xfrm>
        </p:spPr>
        <p:txBody>
          <a:bodyPr/>
          <a:lstStyle/>
          <a:p>
            <a:pPr marL="0" indent="0">
              <a:buNone/>
            </a:pPr>
            <a:r>
              <a:rPr lang="en-US" sz="1800" dirty="0" smtClean="0"/>
              <a:t>From STM to the Design Vector</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21</a:t>
            </a:fld>
            <a:endParaRPr lang="en-US"/>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7348" y="1782074"/>
            <a:ext cx="2128775" cy="1466183"/>
          </a:xfrm>
          <a:prstGeom prst="rect">
            <a:avLst/>
          </a:prstGeom>
        </p:spPr>
      </p:pic>
      <p:sp>
        <p:nvSpPr>
          <p:cNvPr id="12" name="TextBox 11"/>
          <p:cNvSpPr txBox="1"/>
          <p:nvPr/>
        </p:nvSpPr>
        <p:spPr>
          <a:xfrm>
            <a:off x="6533016" y="2191999"/>
            <a:ext cx="1957437" cy="646331"/>
          </a:xfrm>
          <a:prstGeom prst="rect">
            <a:avLst/>
          </a:prstGeom>
          <a:solidFill>
            <a:schemeClr val="bg1"/>
          </a:solidFill>
          <a:ln w="19050">
            <a:solidFill>
              <a:schemeClr val="accent5"/>
            </a:solidFill>
          </a:ln>
        </p:spPr>
        <p:txBody>
          <a:bodyPr wrap="square" rtlCol="0">
            <a:spAutoFit/>
          </a:bodyPr>
          <a:lstStyle/>
          <a:p>
            <a:r>
              <a:rPr lang="en-US" dirty="0" smtClean="0"/>
              <a:t>Expanding into the design vector</a:t>
            </a:r>
            <a:endParaRPr lang="en-US" dirty="0"/>
          </a:p>
        </p:txBody>
      </p:sp>
      <p:grpSp>
        <p:nvGrpSpPr>
          <p:cNvPr id="20" name="Group 19"/>
          <p:cNvGrpSpPr/>
          <p:nvPr/>
        </p:nvGrpSpPr>
        <p:grpSpPr>
          <a:xfrm>
            <a:off x="3710595" y="1782074"/>
            <a:ext cx="2486036" cy="1470651"/>
            <a:chOff x="3713774" y="1793448"/>
            <a:chExt cx="2486036" cy="1431821"/>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3774" y="1793448"/>
              <a:ext cx="2486036" cy="1431821"/>
            </a:xfrm>
            <a:prstGeom prst="rect">
              <a:avLst/>
            </a:prstGeom>
          </p:spPr>
        </p:pic>
        <p:sp>
          <p:nvSpPr>
            <p:cNvPr id="13" name="TextBox 12"/>
            <p:cNvSpPr txBox="1"/>
            <p:nvPr/>
          </p:nvSpPr>
          <p:spPr>
            <a:xfrm>
              <a:off x="4368295" y="2186192"/>
              <a:ext cx="1186390" cy="646331"/>
            </a:xfrm>
            <a:prstGeom prst="rect">
              <a:avLst/>
            </a:prstGeom>
            <a:solidFill>
              <a:schemeClr val="bg1"/>
            </a:solidFill>
            <a:ln w="19050">
              <a:solidFill>
                <a:schemeClr val="accent5"/>
              </a:solidFill>
            </a:ln>
          </p:spPr>
          <p:txBody>
            <a:bodyPr wrap="square" rtlCol="0">
              <a:spAutoFit/>
            </a:bodyPr>
            <a:lstStyle/>
            <a:p>
              <a:r>
                <a:rPr lang="en-US" dirty="0" smtClean="0"/>
                <a:t>Attributes definition</a:t>
              </a:r>
              <a:endParaRPr lang="en-US" dirty="0"/>
            </a:p>
          </p:txBody>
        </p:sp>
      </p:grpSp>
      <p:grpSp>
        <p:nvGrpSpPr>
          <p:cNvPr id="21" name="Group 20"/>
          <p:cNvGrpSpPr/>
          <p:nvPr/>
        </p:nvGrpSpPr>
        <p:grpSpPr>
          <a:xfrm>
            <a:off x="357965" y="1788415"/>
            <a:ext cx="3128239" cy="1464310"/>
            <a:chOff x="357965" y="1788415"/>
            <a:chExt cx="3128239" cy="1155928"/>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7965" y="1788415"/>
              <a:ext cx="3128239" cy="1155928"/>
            </a:xfrm>
            <a:prstGeom prst="rect">
              <a:avLst/>
            </a:prstGeom>
          </p:spPr>
        </p:pic>
        <p:sp>
          <p:nvSpPr>
            <p:cNvPr id="14" name="TextBox 13"/>
            <p:cNvSpPr txBox="1"/>
            <p:nvPr/>
          </p:nvSpPr>
          <p:spPr>
            <a:xfrm>
              <a:off x="804414" y="2048246"/>
              <a:ext cx="2231160" cy="646331"/>
            </a:xfrm>
            <a:prstGeom prst="rect">
              <a:avLst/>
            </a:prstGeom>
            <a:solidFill>
              <a:schemeClr val="bg1"/>
            </a:solidFill>
            <a:ln w="19050">
              <a:solidFill>
                <a:schemeClr val="accent5"/>
              </a:solidFill>
            </a:ln>
          </p:spPr>
          <p:txBody>
            <a:bodyPr wrap="square" rtlCol="0">
              <a:spAutoFit/>
            </a:bodyPr>
            <a:lstStyle/>
            <a:p>
              <a:r>
                <a:rPr lang="en-US" dirty="0" smtClean="0"/>
                <a:t>Science traceability matrix</a:t>
              </a:r>
              <a:endParaRPr lang="en-US" dirty="0"/>
            </a:p>
          </p:txBody>
        </p:sp>
      </p:grpSp>
      <p:grpSp>
        <p:nvGrpSpPr>
          <p:cNvPr id="23" name="Group 22"/>
          <p:cNvGrpSpPr/>
          <p:nvPr/>
        </p:nvGrpSpPr>
        <p:grpSpPr>
          <a:xfrm>
            <a:off x="3710595" y="4348163"/>
            <a:ext cx="3205978" cy="1601684"/>
            <a:chOff x="3713774" y="4621739"/>
            <a:chExt cx="3205978" cy="1328108"/>
          </a:xfrm>
        </p:grpSpPr>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3774" y="4621739"/>
              <a:ext cx="3205978" cy="1328108"/>
            </a:xfrm>
            <a:prstGeom prst="rect">
              <a:avLst/>
            </a:prstGeom>
          </p:spPr>
        </p:pic>
        <p:sp>
          <p:nvSpPr>
            <p:cNvPr id="15" name="TextBox 14"/>
            <p:cNvSpPr txBox="1"/>
            <p:nvPr/>
          </p:nvSpPr>
          <p:spPr>
            <a:xfrm>
              <a:off x="4186177" y="5101127"/>
              <a:ext cx="2261171" cy="369332"/>
            </a:xfrm>
            <a:prstGeom prst="rect">
              <a:avLst/>
            </a:prstGeom>
            <a:solidFill>
              <a:schemeClr val="bg1"/>
            </a:solidFill>
            <a:ln w="19050">
              <a:solidFill>
                <a:schemeClr val="accent5"/>
              </a:solidFill>
            </a:ln>
          </p:spPr>
          <p:txBody>
            <a:bodyPr wrap="square" rtlCol="0">
              <a:spAutoFit/>
            </a:bodyPr>
            <a:lstStyle/>
            <a:p>
              <a:r>
                <a:rPr lang="en-US" dirty="0" smtClean="0"/>
                <a:t>Attributes evaluation</a:t>
              </a:r>
              <a:endParaRPr lang="en-US" dirty="0"/>
            </a:p>
          </p:txBody>
        </p:sp>
      </p:grpSp>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2145" y="4348163"/>
            <a:ext cx="3124059" cy="1601684"/>
          </a:xfrm>
          <a:prstGeom prst="rect">
            <a:avLst/>
          </a:prstGeom>
        </p:spPr>
      </p:pic>
      <p:sp>
        <p:nvSpPr>
          <p:cNvPr id="16" name="TextBox 15"/>
          <p:cNvSpPr txBox="1"/>
          <p:nvPr/>
        </p:nvSpPr>
        <p:spPr>
          <a:xfrm>
            <a:off x="636934" y="4825839"/>
            <a:ext cx="2517075" cy="646331"/>
          </a:xfrm>
          <a:prstGeom prst="rect">
            <a:avLst/>
          </a:prstGeom>
          <a:solidFill>
            <a:schemeClr val="bg1"/>
          </a:solidFill>
          <a:ln w="19050">
            <a:solidFill>
              <a:schemeClr val="accent5"/>
            </a:solidFill>
          </a:ln>
        </p:spPr>
        <p:txBody>
          <a:bodyPr wrap="square" rtlCol="0">
            <a:spAutoFit/>
          </a:bodyPr>
          <a:lstStyle/>
          <a:p>
            <a:r>
              <a:rPr lang="en-US" dirty="0" smtClean="0"/>
              <a:t>Attributes weights and metrics assessment</a:t>
            </a:r>
            <a:endParaRPr lang="en-US" dirty="0"/>
          </a:p>
        </p:txBody>
      </p:sp>
      <p:sp>
        <p:nvSpPr>
          <p:cNvPr id="17" name="TextBox 16"/>
          <p:cNvSpPr txBox="1"/>
          <p:nvPr/>
        </p:nvSpPr>
        <p:spPr>
          <a:xfrm>
            <a:off x="362145" y="3252725"/>
            <a:ext cx="1423624" cy="307777"/>
          </a:xfrm>
          <a:prstGeom prst="rect">
            <a:avLst/>
          </a:prstGeom>
          <a:noFill/>
        </p:spPr>
        <p:txBody>
          <a:bodyPr wrap="square" rtlCol="0">
            <a:spAutoFit/>
          </a:bodyPr>
          <a:lstStyle/>
          <a:p>
            <a:r>
              <a:rPr lang="en-US" sz="1400" dirty="0" smtClean="0"/>
              <a:t>Input: STM</a:t>
            </a:r>
            <a:endParaRPr lang="en-US" sz="1400" dirty="0"/>
          </a:p>
        </p:txBody>
      </p:sp>
      <p:sp>
        <p:nvSpPr>
          <p:cNvPr id="18" name="TextBox 17"/>
          <p:cNvSpPr txBox="1"/>
          <p:nvPr/>
        </p:nvSpPr>
        <p:spPr>
          <a:xfrm>
            <a:off x="7561084" y="4745312"/>
            <a:ext cx="1423624" cy="923330"/>
          </a:xfrm>
          <a:prstGeom prst="rect">
            <a:avLst/>
          </a:prstGeom>
          <a:noFill/>
        </p:spPr>
        <p:txBody>
          <a:bodyPr wrap="square" rtlCol="0">
            <a:spAutoFit/>
          </a:bodyPr>
          <a:lstStyle/>
          <a:p>
            <a:r>
              <a:rPr lang="en-US" dirty="0" smtClean="0"/>
              <a:t>Output:</a:t>
            </a:r>
            <a:br>
              <a:rPr lang="en-US" dirty="0" smtClean="0"/>
            </a:br>
            <a:r>
              <a:rPr lang="en-US" dirty="0" smtClean="0"/>
              <a:t>DV and weights</a:t>
            </a:r>
            <a:endParaRPr lang="en-US" dirty="0"/>
          </a:p>
        </p:txBody>
      </p:sp>
      <p:cxnSp>
        <p:nvCxnSpPr>
          <p:cNvPr id="24" name="Straight Arrow Connector 23"/>
          <p:cNvCxnSpPr/>
          <p:nvPr/>
        </p:nvCxnSpPr>
        <p:spPr>
          <a:xfrm>
            <a:off x="3415881" y="2504943"/>
            <a:ext cx="683581"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a:off x="5730507" y="2509449"/>
            <a:ext cx="586323" cy="0"/>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p:cNvCxnSpPr/>
          <p:nvPr/>
        </p:nvCxnSpPr>
        <p:spPr>
          <a:xfrm flipV="1">
            <a:off x="158275" y="5143719"/>
            <a:ext cx="434445" cy="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4" name="Straight Arrow Connector 33"/>
          <p:cNvCxnSpPr/>
          <p:nvPr/>
        </p:nvCxnSpPr>
        <p:spPr>
          <a:xfrm>
            <a:off x="3201015" y="5156453"/>
            <a:ext cx="733218" cy="4172"/>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flipV="1">
            <a:off x="8634747" y="2526945"/>
            <a:ext cx="434445" cy="1"/>
          </a:xfrm>
          <a:prstGeom prst="straightConnector1">
            <a:avLst/>
          </a:prstGeom>
          <a:ln>
            <a:headEnd type="none" w="med" len="med"/>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3650107" y="3249083"/>
            <a:ext cx="2480860" cy="523220"/>
          </a:xfrm>
          <a:prstGeom prst="rect">
            <a:avLst/>
          </a:prstGeom>
          <a:noFill/>
        </p:spPr>
        <p:txBody>
          <a:bodyPr wrap="square" rtlCol="0">
            <a:spAutoFit/>
          </a:bodyPr>
          <a:lstStyle/>
          <a:p>
            <a:r>
              <a:rPr lang="en-US" sz="1400" dirty="0" smtClean="0"/>
              <a:t>Each objective defines a sets of attributes that are involved</a:t>
            </a:r>
            <a:endParaRPr lang="en-US" sz="1400" dirty="0"/>
          </a:p>
        </p:txBody>
      </p:sp>
      <p:sp>
        <p:nvSpPr>
          <p:cNvPr id="30" name="TextBox 29"/>
          <p:cNvSpPr txBox="1"/>
          <p:nvPr/>
        </p:nvSpPr>
        <p:spPr>
          <a:xfrm>
            <a:off x="6371109" y="3254373"/>
            <a:ext cx="2480860" cy="523220"/>
          </a:xfrm>
          <a:prstGeom prst="rect">
            <a:avLst/>
          </a:prstGeom>
          <a:noFill/>
        </p:spPr>
        <p:txBody>
          <a:bodyPr wrap="square" rtlCol="0">
            <a:spAutoFit/>
          </a:bodyPr>
          <a:lstStyle/>
          <a:p>
            <a:r>
              <a:rPr lang="en-US" sz="1400" dirty="0" smtClean="0"/>
              <a:t>Each attribute expands into more detailed aspects</a:t>
            </a:r>
            <a:endParaRPr lang="en-US" sz="1400" dirty="0"/>
          </a:p>
        </p:txBody>
      </p:sp>
      <p:sp>
        <p:nvSpPr>
          <p:cNvPr id="32" name="TextBox 31"/>
          <p:cNvSpPr txBox="1"/>
          <p:nvPr/>
        </p:nvSpPr>
        <p:spPr>
          <a:xfrm>
            <a:off x="357964" y="5949847"/>
            <a:ext cx="3124059" cy="523220"/>
          </a:xfrm>
          <a:prstGeom prst="rect">
            <a:avLst/>
          </a:prstGeom>
          <a:noFill/>
        </p:spPr>
        <p:txBody>
          <a:bodyPr wrap="square" rtlCol="0">
            <a:spAutoFit/>
          </a:bodyPr>
          <a:lstStyle/>
          <a:p>
            <a:r>
              <a:rPr lang="en-US" sz="1400" dirty="0"/>
              <a:t>Each of these aspects is ruled by a law, and this law influences the utility</a:t>
            </a:r>
          </a:p>
        </p:txBody>
      </p:sp>
      <p:sp>
        <p:nvSpPr>
          <p:cNvPr id="33" name="TextBox 32"/>
          <p:cNvSpPr txBox="1"/>
          <p:nvPr/>
        </p:nvSpPr>
        <p:spPr>
          <a:xfrm>
            <a:off x="3641679" y="5955491"/>
            <a:ext cx="3270132" cy="523220"/>
          </a:xfrm>
          <a:prstGeom prst="rect">
            <a:avLst/>
          </a:prstGeom>
          <a:noFill/>
        </p:spPr>
        <p:txBody>
          <a:bodyPr wrap="square" rtlCol="0">
            <a:spAutoFit/>
          </a:bodyPr>
          <a:lstStyle/>
          <a:p>
            <a:r>
              <a:rPr lang="en-US" sz="1400" dirty="0" smtClean="0"/>
              <a:t>Finally, weights are applied to these aspects in order to obtain global utility</a:t>
            </a:r>
            <a:endParaRPr lang="en-US" sz="1400" dirty="0"/>
          </a:p>
        </p:txBody>
      </p:sp>
      <p:pic>
        <p:nvPicPr>
          <p:cNvPr id="35" name="Picture 34"/>
          <p:cNvPicPr>
            <a:picLocks noChangeAspect="1"/>
          </p:cNvPicPr>
          <p:nvPr/>
        </p:nvPicPr>
        <p:blipFill>
          <a:blip r:embed="rId8"/>
          <a:stretch>
            <a:fillRect/>
          </a:stretch>
        </p:blipFill>
        <p:spPr>
          <a:xfrm>
            <a:off x="6581673" y="1055"/>
            <a:ext cx="2562327" cy="952499"/>
          </a:xfrm>
          <a:prstGeom prst="rect">
            <a:avLst/>
          </a:prstGeom>
        </p:spPr>
      </p:pic>
      <p:sp>
        <p:nvSpPr>
          <p:cNvPr id="37" name="Rectangle 36"/>
          <p:cNvSpPr/>
          <p:nvPr/>
        </p:nvSpPr>
        <p:spPr>
          <a:xfrm>
            <a:off x="7379494" y="404402"/>
            <a:ext cx="478631" cy="3987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6317096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Design Vector</a:t>
            </a:r>
            <a:endParaRPr lang="en-US" dirty="0"/>
          </a:p>
        </p:txBody>
      </p:sp>
      <p:sp>
        <p:nvSpPr>
          <p:cNvPr id="4" name="Text Placeholder 3"/>
          <p:cNvSpPr>
            <a:spLocks noGrp="1"/>
          </p:cNvSpPr>
          <p:nvPr>
            <p:ph type="body" sz="quarter" idx="17"/>
          </p:nvPr>
        </p:nvSpPr>
        <p:spPr>
          <a:xfrm>
            <a:off x="457200" y="1003177"/>
            <a:ext cx="8248650" cy="5289673"/>
          </a:xfrm>
          <a:effectLst>
            <a:glow rad="139700">
              <a:schemeClr val="accent2">
                <a:satMod val="175000"/>
                <a:alpha val="40000"/>
              </a:schemeClr>
            </a:glow>
          </a:effectLst>
        </p:spPr>
        <p:txBody>
          <a:bodyPr/>
          <a:lstStyle/>
          <a:p>
            <a:pPr marL="0" indent="0">
              <a:buNone/>
            </a:pPr>
            <a:r>
              <a:rPr lang="en-US" sz="1800" dirty="0" smtClean="0"/>
              <a:t>How is our solution shaped?</a:t>
            </a:r>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smtClean="0"/>
          </a:p>
          <a:p>
            <a:pPr marL="0" indent="0">
              <a:buNone/>
            </a:pPr>
            <a:endParaRPr lang="en-US" sz="1800" dirty="0" smtClean="0"/>
          </a:p>
          <a:p>
            <a:pPr marL="0" indent="0">
              <a:buNone/>
            </a:pPr>
            <a:endParaRPr lang="en-US" sz="1800" dirty="0" smtClean="0"/>
          </a:p>
          <a:p>
            <a:pPr marL="0" indent="0">
              <a:buNone/>
            </a:pPr>
            <a:r>
              <a:rPr lang="en-US" sz="1800" dirty="0" smtClean="0"/>
              <a:t>Total: 22 elements</a:t>
            </a:r>
          </a:p>
          <a:p>
            <a:pPr marL="0" indent="0">
              <a:buNone/>
            </a:pPr>
            <a:r>
              <a:rPr lang="en-US" sz="1800" u="sng" dirty="0" smtClean="0"/>
              <a:t>Total solution space: 12+ billions</a:t>
            </a:r>
            <a:endParaRPr lang="en-US" sz="1800" u="sng"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22</a:t>
            </a:fld>
            <a:endParaRPr lang="en-US"/>
          </a:p>
        </p:txBody>
      </p:sp>
      <p:graphicFrame>
        <p:nvGraphicFramePr>
          <p:cNvPr id="19" name="Table 18"/>
          <p:cNvGraphicFramePr>
            <a:graphicFrameLocks noGrp="1"/>
          </p:cNvGraphicFramePr>
          <p:nvPr>
            <p:extLst>
              <p:ext uri="{D42A27DB-BD31-4B8C-83A1-F6EECF244321}">
                <p14:modId xmlns:p14="http://schemas.microsoft.com/office/powerpoint/2010/main" val="2071165974"/>
              </p:ext>
            </p:extLst>
          </p:nvPr>
        </p:nvGraphicFramePr>
        <p:xfrm>
          <a:off x="457201" y="1397000"/>
          <a:ext cx="8229600" cy="2966720"/>
        </p:xfrm>
        <a:graphic>
          <a:graphicData uri="http://schemas.openxmlformats.org/drawingml/2006/table">
            <a:tbl>
              <a:tblPr firstRow="1" bandRow="1">
                <a:tableStyleId>{7DF18680-E054-41AD-8BC1-D1AEF772440D}</a:tableStyleId>
              </a:tblPr>
              <a:tblGrid>
                <a:gridCol w="2743200"/>
                <a:gridCol w="2743200"/>
                <a:gridCol w="2743200"/>
              </a:tblGrid>
              <a:tr h="370840">
                <a:tc>
                  <a:txBody>
                    <a:bodyPr/>
                    <a:lstStyle/>
                    <a:p>
                      <a:r>
                        <a:rPr lang="it-IT" dirty="0" smtClean="0"/>
                        <a:t>Field</a:t>
                      </a:r>
                      <a:endParaRPr lang="it-IT" dirty="0"/>
                    </a:p>
                  </a:txBody>
                  <a:tcPr/>
                </a:tc>
                <a:tc>
                  <a:txBody>
                    <a:bodyPr/>
                    <a:lstStyle/>
                    <a:p>
                      <a:r>
                        <a:rPr lang="it-IT" dirty="0" smtClean="0"/>
                        <a:t>Parameter</a:t>
                      </a:r>
                      <a:r>
                        <a:rPr lang="it-IT" baseline="0" dirty="0" smtClean="0"/>
                        <a:t> #</a:t>
                      </a:r>
                      <a:endParaRPr lang="it-IT" dirty="0"/>
                    </a:p>
                  </a:txBody>
                  <a:tcPr/>
                </a:tc>
                <a:tc>
                  <a:txBody>
                    <a:bodyPr/>
                    <a:lstStyle/>
                    <a:p>
                      <a:r>
                        <a:rPr lang="it-IT" dirty="0" smtClean="0"/>
                        <a:t>Equipment</a:t>
                      </a:r>
                      <a:endParaRPr lang="it-IT" dirty="0"/>
                    </a:p>
                  </a:txBody>
                  <a:tcPr/>
                </a:tc>
              </a:tr>
              <a:tr h="370840">
                <a:tc>
                  <a:txBody>
                    <a:bodyPr/>
                    <a:lstStyle/>
                    <a:p>
                      <a:r>
                        <a:rPr lang="it-IT" dirty="0" smtClean="0"/>
                        <a:t>Autonomy</a:t>
                      </a:r>
                      <a:endParaRPr lang="it-IT" dirty="0"/>
                    </a:p>
                  </a:txBody>
                  <a:tcPr/>
                </a:tc>
                <a:tc>
                  <a:txBody>
                    <a:bodyPr/>
                    <a:lstStyle/>
                    <a:p>
                      <a:r>
                        <a:rPr lang="it-IT" dirty="0" smtClean="0"/>
                        <a:t>5</a:t>
                      </a:r>
                      <a:endParaRPr lang="it-IT" dirty="0"/>
                    </a:p>
                  </a:txBody>
                  <a:tcPr/>
                </a:tc>
                <a:tc>
                  <a:txBody>
                    <a:bodyPr/>
                    <a:lstStyle/>
                    <a:p>
                      <a:r>
                        <a:rPr lang="it-IT" dirty="0" smtClean="0"/>
                        <a:t>-</a:t>
                      </a:r>
                      <a:endParaRPr lang="it-IT" dirty="0"/>
                    </a:p>
                  </a:txBody>
                  <a:tcPr/>
                </a:tc>
              </a:tr>
              <a:tr h="370840">
                <a:tc>
                  <a:txBody>
                    <a:bodyPr/>
                    <a:lstStyle/>
                    <a:p>
                      <a:r>
                        <a:rPr lang="it-IT" dirty="0" smtClean="0"/>
                        <a:t>Communication</a:t>
                      </a:r>
                      <a:endParaRPr lang="it-IT" dirty="0"/>
                    </a:p>
                  </a:txBody>
                  <a:tcPr/>
                </a:tc>
                <a:tc>
                  <a:txBody>
                    <a:bodyPr/>
                    <a:lstStyle/>
                    <a:p>
                      <a:r>
                        <a:rPr lang="it-IT" dirty="0" smtClean="0"/>
                        <a:t>3</a:t>
                      </a:r>
                      <a:endParaRPr lang="it-IT" dirty="0"/>
                    </a:p>
                  </a:txBody>
                  <a:tcPr/>
                </a:tc>
                <a:tc>
                  <a:txBody>
                    <a:bodyPr/>
                    <a:lstStyle/>
                    <a:p>
                      <a:r>
                        <a:rPr lang="it-IT" dirty="0" smtClean="0"/>
                        <a:t>Radio</a:t>
                      </a:r>
                      <a:endParaRPr lang="it-IT" dirty="0"/>
                    </a:p>
                  </a:txBody>
                  <a:tcPr/>
                </a:tc>
              </a:tr>
              <a:tr h="370840">
                <a:tc>
                  <a:txBody>
                    <a:bodyPr/>
                    <a:lstStyle/>
                    <a:p>
                      <a:r>
                        <a:rPr lang="it-IT" dirty="0" smtClean="0"/>
                        <a:t>Imaging</a:t>
                      </a:r>
                      <a:r>
                        <a:rPr lang="it-IT" baseline="0" dirty="0" smtClean="0"/>
                        <a:t> Payload</a:t>
                      </a:r>
                      <a:endParaRPr lang="it-IT" dirty="0"/>
                    </a:p>
                  </a:txBody>
                  <a:tcPr/>
                </a:tc>
                <a:tc>
                  <a:txBody>
                    <a:bodyPr/>
                    <a:lstStyle/>
                    <a:p>
                      <a:r>
                        <a:rPr lang="it-IT" dirty="0" smtClean="0"/>
                        <a:t>2</a:t>
                      </a:r>
                      <a:endParaRPr lang="it-IT" dirty="0"/>
                    </a:p>
                  </a:txBody>
                  <a:tcPr/>
                </a:tc>
                <a:tc>
                  <a:txBody>
                    <a:bodyPr/>
                    <a:lstStyle/>
                    <a:p>
                      <a:r>
                        <a:rPr lang="it-IT" dirty="0" smtClean="0"/>
                        <a:t>Camera</a:t>
                      </a:r>
                      <a:endParaRPr lang="it-IT" dirty="0"/>
                    </a:p>
                  </a:txBody>
                  <a:tcPr/>
                </a:tc>
              </a:tr>
              <a:tr h="370840">
                <a:tc>
                  <a:txBody>
                    <a:bodyPr/>
                    <a:lstStyle/>
                    <a:p>
                      <a:r>
                        <a:rPr lang="it-IT" dirty="0" smtClean="0"/>
                        <a:t>Secondary Payload</a:t>
                      </a:r>
                      <a:endParaRPr lang="it-IT" dirty="0"/>
                    </a:p>
                  </a:txBody>
                  <a:tcPr/>
                </a:tc>
                <a:tc>
                  <a:txBody>
                    <a:bodyPr/>
                    <a:lstStyle/>
                    <a:p>
                      <a:r>
                        <a:rPr lang="it-IT" dirty="0" smtClean="0"/>
                        <a:t>-</a:t>
                      </a:r>
                      <a:endParaRPr lang="it-IT" dirty="0"/>
                    </a:p>
                  </a:txBody>
                  <a:tcPr/>
                </a:tc>
                <a:tc>
                  <a:txBody>
                    <a:bodyPr/>
                    <a:lstStyle/>
                    <a:p>
                      <a:r>
                        <a:rPr lang="it-IT" dirty="0" smtClean="0"/>
                        <a:t>Any in DB</a:t>
                      </a:r>
                      <a:endParaRPr lang="it-IT" dirty="0"/>
                    </a:p>
                  </a:txBody>
                  <a:tcPr/>
                </a:tc>
              </a:tr>
              <a:tr h="370840">
                <a:tc>
                  <a:txBody>
                    <a:bodyPr/>
                    <a:lstStyle/>
                    <a:p>
                      <a:r>
                        <a:rPr lang="it-IT" dirty="0" smtClean="0"/>
                        <a:t>GNC</a:t>
                      </a:r>
                      <a:endParaRPr lang="it-IT" dirty="0"/>
                    </a:p>
                  </a:txBody>
                  <a:tcPr/>
                </a:tc>
                <a:tc>
                  <a:txBody>
                    <a:bodyPr/>
                    <a:lstStyle/>
                    <a:p>
                      <a:r>
                        <a:rPr lang="it-IT" dirty="0" smtClean="0"/>
                        <a:t>4</a:t>
                      </a:r>
                      <a:endParaRPr lang="it-IT" dirty="0"/>
                    </a:p>
                  </a:txBody>
                  <a:tcPr/>
                </a:tc>
                <a:tc>
                  <a:txBody>
                    <a:bodyPr/>
                    <a:lstStyle/>
                    <a:p>
                      <a:r>
                        <a:rPr lang="it-IT" dirty="0" smtClean="0"/>
                        <a:t>Thrusters, RW</a:t>
                      </a:r>
                      <a:endParaRPr lang="it-IT" dirty="0"/>
                    </a:p>
                  </a:txBody>
                  <a:tcPr/>
                </a:tc>
              </a:tr>
              <a:tr h="370840">
                <a:tc>
                  <a:txBody>
                    <a:bodyPr/>
                    <a:lstStyle/>
                    <a:p>
                      <a:r>
                        <a:rPr lang="it-IT" dirty="0" smtClean="0"/>
                        <a:t>Data Acquisition</a:t>
                      </a:r>
                      <a:endParaRPr lang="it-IT" dirty="0"/>
                    </a:p>
                  </a:txBody>
                  <a:tcPr/>
                </a:tc>
                <a:tc>
                  <a:txBody>
                    <a:bodyPr/>
                    <a:lstStyle/>
                    <a:p>
                      <a:r>
                        <a:rPr lang="it-IT" dirty="0" smtClean="0"/>
                        <a:t>1</a:t>
                      </a:r>
                      <a:endParaRPr lang="it-IT" dirty="0"/>
                    </a:p>
                  </a:txBody>
                  <a:tcPr/>
                </a:tc>
                <a:tc>
                  <a:txBody>
                    <a:bodyPr/>
                    <a:lstStyle/>
                    <a:p>
                      <a:r>
                        <a:rPr lang="it-IT" dirty="0" smtClean="0"/>
                        <a:t>-</a:t>
                      </a:r>
                      <a:endParaRPr lang="it-IT" dirty="0"/>
                    </a:p>
                  </a:txBody>
                  <a:tcPr/>
                </a:tc>
              </a:tr>
              <a:tr h="370840">
                <a:tc>
                  <a:txBody>
                    <a:bodyPr/>
                    <a:lstStyle/>
                    <a:p>
                      <a:r>
                        <a:rPr lang="it-IT" dirty="0" smtClean="0"/>
                        <a:t>Operations</a:t>
                      </a:r>
                      <a:endParaRPr lang="it-IT" dirty="0"/>
                    </a:p>
                  </a:txBody>
                  <a:tcPr/>
                </a:tc>
                <a:tc>
                  <a:txBody>
                    <a:bodyPr/>
                    <a:lstStyle/>
                    <a:p>
                      <a:r>
                        <a:rPr lang="it-IT" dirty="0" smtClean="0"/>
                        <a:t>2</a:t>
                      </a:r>
                      <a:endParaRPr lang="it-IT" dirty="0"/>
                    </a:p>
                  </a:txBody>
                  <a:tcPr/>
                </a:tc>
                <a:tc>
                  <a:txBody>
                    <a:bodyPr/>
                    <a:lstStyle/>
                    <a:p>
                      <a:r>
                        <a:rPr lang="it-IT" dirty="0" smtClean="0"/>
                        <a:t>-</a:t>
                      </a:r>
                      <a:endParaRPr lang="it-IT" dirty="0"/>
                    </a:p>
                  </a:txBody>
                  <a:tcPr/>
                </a:tc>
              </a:tr>
            </a:tbl>
          </a:graphicData>
        </a:graphic>
      </p:graphicFrame>
      <p:pic>
        <p:nvPicPr>
          <p:cNvPr id="8" name="Picture 7"/>
          <p:cNvPicPr>
            <a:picLocks noChangeAspect="1"/>
          </p:cNvPicPr>
          <p:nvPr/>
        </p:nvPicPr>
        <p:blipFill>
          <a:blip r:embed="rId3"/>
          <a:stretch>
            <a:fillRect/>
          </a:stretch>
        </p:blipFill>
        <p:spPr>
          <a:xfrm>
            <a:off x="6581673" y="1055"/>
            <a:ext cx="2562327" cy="952499"/>
          </a:xfrm>
          <a:prstGeom prst="rect">
            <a:avLst/>
          </a:prstGeom>
        </p:spPr>
      </p:pic>
      <p:sp>
        <p:nvSpPr>
          <p:cNvPr id="9" name="Rectangle 8"/>
          <p:cNvSpPr/>
          <p:nvPr/>
        </p:nvSpPr>
        <p:spPr>
          <a:xfrm>
            <a:off x="7379494" y="404402"/>
            <a:ext cx="478631" cy="398750"/>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203502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The Component Database</a:t>
            </a:r>
            <a:endParaRPr lang="en-US" dirty="0"/>
          </a:p>
        </p:txBody>
      </p:sp>
      <p:sp>
        <p:nvSpPr>
          <p:cNvPr id="4" name="Text Placeholder 3"/>
          <p:cNvSpPr>
            <a:spLocks noGrp="1"/>
          </p:cNvSpPr>
          <p:nvPr>
            <p:ph type="body" sz="quarter" idx="17"/>
          </p:nvPr>
        </p:nvSpPr>
        <p:spPr/>
        <p:txBody>
          <a:bodyPr/>
          <a:lstStyle/>
          <a:p>
            <a:r>
              <a:rPr lang="en-US" sz="1800" dirty="0" smtClean="0"/>
              <a:t>Defined in Matlab</a:t>
            </a:r>
            <a:endParaRPr lang="en-US" sz="1800" dirty="0"/>
          </a:p>
          <a:p>
            <a:r>
              <a:rPr lang="en-US" sz="1800" dirty="0" smtClean="0"/>
              <a:t>Four mandatory parameters: mass, power, cost and size</a:t>
            </a:r>
          </a:p>
          <a:p>
            <a:r>
              <a:rPr lang="en-US" sz="1800" dirty="0" smtClean="0"/>
              <a:t>Other parameters</a:t>
            </a:r>
            <a:r>
              <a:rPr lang="en-US" sz="1800" dirty="0"/>
              <a:t> </a:t>
            </a:r>
            <a:r>
              <a:rPr lang="en-US" sz="1800" dirty="0" smtClean="0"/>
              <a:t>depending on the category</a:t>
            </a:r>
          </a:p>
          <a:p>
            <a:endParaRPr lang="en-US" sz="1800" dirty="0" smtClean="0"/>
          </a:p>
          <a:p>
            <a:r>
              <a:rPr lang="en-US" sz="1800" dirty="0" smtClean="0"/>
              <a:t>Compatible by design with the Small Satellite Database (JPL)</a:t>
            </a:r>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23</a:t>
            </a:fld>
            <a:endParaRPr lang="en-US"/>
          </a:p>
        </p:txBody>
      </p:sp>
      <p:grpSp>
        <p:nvGrpSpPr>
          <p:cNvPr id="2" name="Group 1"/>
          <p:cNvGrpSpPr/>
          <p:nvPr/>
        </p:nvGrpSpPr>
        <p:grpSpPr>
          <a:xfrm>
            <a:off x="908051" y="3852862"/>
            <a:ext cx="7318374" cy="1177081"/>
            <a:chOff x="847725" y="2803660"/>
            <a:chExt cx="7318374" cy="1177081"/>
          </a:xfrm>
          <a:effectLst>
            <a:outerShdw blurRad="50800" dist="38100" dir="2700000" algn="tl" rotWithShape="0">
              <a:prstClr val="black">
                <a:alpha val="40000"/>
              </a:prstClr>
            </a:outerShdw>
          </a:effectLst>
        </p:grpSpPr>
        <p:pic>
          <p:nvPicPr>
            <p:cNvPr id="2050" name="Picture 2" descr="https://gdmissionsystems.com/wp-content/uploads/2015/01/Small-Deep-Space-Transpond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2803660"/>
              <a:ext cx="1782763" cy="11770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cuaerospace.com/portals/2/SiteContent/images/Products/PUC/PUC-184-S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7655" y="2803660"/>
              <a:ext cx="1729583" cy="117708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ukamsat.files.wordpress.com/2013/05/estcube-1-camer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4405" y="2803660"/>
              <a:ext cx="1726408" cy="117708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cdn.designworldonline.com/wp-content/uploads/2013/08/CubSat-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980" y="2803660"/>
              <a:ext cx="1458119" cy="1177081"/>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11"/>
          <p:cNvPicPr>
            <a:picLocks noChangeAspect="1"/>
          </p:cNvPicPr>
          <p:nvPr/>
        </p:nvPicPr>
        <p:blipFill>
          <a:blip r:embed="rId7"/>
          <a:stretch>
            <a:fillRect/>
          </a:stretch>
        </p:blipFill>
        <p:spPr>
          <a:xfrm>
            <a:off x="6581673" y="1055"/>
            <a:ext cx="2562327" cy="952499"/>
          </a:xfrm>
          <a:prstGeom prst="rect">
            <a:avLst/>
          </a:prstGeom>
        </p:spPr>
      </p:pic>
      <p:sp>
        <p:nvSpPr>
          <p:cNvPr id="13" name="Rectangle 12"/>
          <p:cNvSpPr/>
          <p:nvPr/>
        </p:nvSpPr>
        <p:spPr>
          <a:xfrm>
            <a:off x="6729413" y="580166"/>
            <a:ext cx="396082" cy="227077"/>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5111987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AI for Tradespace Exploration</a:t>
            </a:r>
            <a:endParaRPr lang="en-US" dirty="0"/>
          </a:p>
        </p:txBody>
      </p:sp>
      <p:sp>
        <p:nvSpPr>
          <p:cNvPr id="4" name="Text Placeholder 3"/>
          <p:cNvSpPr>
            <a:spLocks noGrp="1"/>
          </p:cNvSpPr>
          <p:nvPr>
            <p:ph type="body" sz="quarter" idx="17"/>
          </p:nvPr>
        </p:nvSpPr>
        <p:spPr/>
        <p:txBody>
          <a:bodyPr/>
          <a:lstStyle/>
          <a:p>
            <a:r>
              <a:rPr lang="en-US" sz="1800" dirty="0" smtClean="0"/>
              <a:t>Introducing a genetic algorithm to quickly explore all the possible design vectors</a:t>
            </a:r>
          </a:p>
          <a:p>
            <a:pPr marL="0" indent="0">
              <a:buNone/>
            </a:pPr>
            <a:r>
              <a:rPr lang="en-US" sz="1800" dirty="0" smtClean="0"/>
              <a:t>How it works</a:t>
            </a:r>
          </a:p>
          <a:p>
            <a:r>
              <a:rPr lang="en-US" sz="1800" dirty="0" smtClean="0"/>
              <a:t>Emulates the behavior of living beings, especially the dynamics of population of individuals</a:t>
            </a:r>
          </a:p>
          <a:p>
            <a:r>
              <a:rPr lang="en-US" sz="1800" dirty="0" smtClean="0"/>
              <a:t>Reproductive dynamics can be emulated by selecting the appropriate functions</a:t>
            </a:r>
          </a:p>
          <a:p>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24</a:t>
            </a:fld>
            <a:endParaRPr lang="en-US"/>
          </a:p>
        </p:txBody>
      </p:sp>
      <p:sp>
        <p:nvSpPr>
          <p:cNvPr id="8" name="Text Placeholder 1"/>
          <p:cNvSpPr>
            <a:spLocks noGrp="1"/>
          </p:cNvSpPr>
          <p:nvPr>
            <p:ph type="body" sz="quarter" idx="16"/>
          </p:nvPr>
        </p:nvSpPr>
        <p:spPr>
          <a:xfrm>
            <a:off x="474135" y="917222"/>
            <a:ext cx="8231188" cy="327905"/>
          </a:xfrm>
        </p:spPr>
        <p:txBody>
          <a:bodyPr/>
          <a:lstStyle/>
          <a:p>
            <a:r>
              <a:rPr lang="en-US" i="1" dirty="0" smtClean="0"/>
              <a:t>Genetic Algorithms</a:t>
            </a:r>
            <a:endParaRPr lang="en-US" i="1" dirty="0"/>
          </a:p>
        </p:txBody>
      </p:sp>
      <p:grpSp>
        <p:nvGrpSpPr>
          <p:cNvPr id="18" name="Group 17"/>
          <p:cNvGrpSpPr/>
          <p:nvPr/>
        </p:nvGrpSpPr>
        <p:grpSpPr>
          <a:xfrm>
            <a:off x="454026" y="3852862"/>
            <a:ext cx="8204699" cy="2404285"/>
            <a:chOff x="457199" y="3169823"/>
            <a:chExt cx="8204699" cy="2404285"/>
          </a:xfrm>
        </p:grpSpPr>
        <p:grpSp>
          <p:nvGrpSpPr>
            <p:cNvPr id="14" name="Group 13"/>
            <p:cNvGrpSpPr/>
            <p:nvPr/>
          </p:nvGrpSpPr>
          <p:grpSpPr>
            <a:xfrm>
              <a:off x="457199" y="3169823"/>
              <a:ext cx="8204699" cy="1685544"/>
              <a:chOff x="482100" y="3169888"/>
              <a:chExt cx="8204699" cy="1685544"/>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00" y="3169888"/>
                <a:ext cx="2596717" cy="168554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8817" y="3169888"/>
                <a:ext cx="3020142" cy="168547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8958" y="3169888"/>
                <a:ext cx="2587841" cy="1685544"/>
              </a:xfrm>
              <a:prstGeom prst="rect">
                <a:avLst/>
              </a:prstGeom>
            </p:spPr>
          </p:pic>
        </p:grpSp>
        <p:sp>
          <p:nvSpPr>
            <p:cNvPr id="15" name="TextBox 14"/>
            <p:cNvSpPr txBox="1"/>
            <p:nvPr/>
          </p:nvSpPr>
          <p:spPr>
            <a:xfrm>
              <a:off x="1000955" y="4927777"/>
              <a:ext cx="1509203" cy="646331"/>
            </a:xfrm>
            <a:prstGeom prst="rect">
              <a:avLst/>
            </a:prstGeom>
            <a:noFill/>
          </p:spPr>
          <p:txBody>
            <a:bodyPr wrap="square" rtlCol="0">
              <a:spAutoFit/>
            </a:bodyPr>
            <a:lstStyle/>
            <a:p>
              <a:r>
                <a:rPr lang="en-US" dirty="0" smtClean="0"/>
                <a:t>Population initialization</a:t>
              </a:r>
              <a:endParaRPr lang="en-US" dirty="0"/>
            </a:p>
          </p:txBody>
        </p:sp>
        <p:sp>
          <p:nvSpPr>
            <p:cNvPr id="16" name="TextBox 15"/>
            <p:cNvSpPr txBox="1"/>
            <p:nvPr/>
          </p:nvSpPr>
          <p:spPr>
            <a:xfrm>
              <a:off x="3934981" y="5066242"/>
              <a:ext cx="1293087" cy="369332"/>
            </a:xfrm>
            <a:prstGeom prst="rect">
              <a:avLst/>
            </a:prstGeom>
            <a:noFill/>
          </p:spPr>
          <p:txBody>
            <a:bodyPr wrap="square" rtlCol="0">
              <a:spAutoFit/>
            </a:bodyPr>
            <a:lstStyle/>
            <a:p>
              <a:r>
                <a:rPr lang="en-US" dirty="0" smtClean="0"/>
                <a:t>Crossover</a:t>
              </a:r>
              <a:endParaRPr lang="en-US" dirty="0"/>
            </a:p>
          </p:txBody>
        </p:sp>
        <p:sp>
          <p:nvSpPr>
            <p:cNvPr id="17" name="TextBox 16"/>
            <p:cNvSpPr txBox="1"/>
            <p:nvPr/>
          </p:nvSpPr>
          <p:spPr>
            <a:xfrm>
              <a:off x="6823976" y="5072226"/>
              <a:ext cx="1088002" cy="369332"/>
            </a:xfrm>
            <a:prstGeom prst="rect">
              <a:avLst/>
            </a:prstGeom>
            <a:noFill/>
          </p:spPr>
          <p:txBody>
            <a:bodyPr wrap="square" rtlCol="0">
              <a:spAutoFit/>
            </a:bodyPr>
            <a:lstStyle/>
            <a:p>
              <a:r>
                <a:rPr lang="en-US" dirty="0" smtClean="0"/>
                <a:t>Mutation</a:t>
              </a:r>
              <a:endParaRPr lang="en-US" dirty="0"/>
            </a:p>
          </p:txBody>
        </p:sp>
      </p:grpSp>
      <p:pic>
        <p:nvPicPr>
          <p:cNvPr id="19" name="Picture 18"/>
          <p:cNvPicPr>
            <a:picLocks noChangeAspect="1"/>
          </p:cNvPicPr>
          <p:nvPr/>
        </p:nvPicPr>
        <p:blipFill>
          <a:blip r:embed="rId6"/>
          <a:stretch>
            <a:fillRect/>
          </a:stretch>
        </p:blipFill>
        <p:spPr>
          <a:xfrm>
            <a:off x="6581673" y="1055"/>
            <a:ext cx="2562327" cy="952499"/>
          </a:xfrm>
          <a:prstGeom prst="rect">
            <a:avLst/>
          </a:prstGeom>
        </p:spPr>
      </p:pic>
      <p:sp>
        <p:nvSpPr>
          <p:cNvPr id="20" name="Rectangle 19"/>
          <p:cNvSpPr/>
          <p:nvPr/>
        </p:nvSpPr>
        <p:spPr>
          <a:xfrm>
            <a:off x="7522368" y="426858"/>
            <a:ext cx="721519" cy="376293"/>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03738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AI for Tradespace Exploration II</a:t>
            </a:r>
            <a:endParaRPr lang="en-US" dirty="0"/>
          </a:p>
        </p:txBody>
      </p:sp>
      <p:sp>
        <p:nvSpPr>
          <p:cNvPr id="4" name="Text Placeholder 3"/>
          <p:cNvSpPr>
            <a:spLocks noGrp="1"/>
          </p:cNvSpPr>
          <p:nvPr>
            <p:ph type="body" sz="quarter" idx="17"/>
          </p:nvPr>
        </p:nvSpPr>
        <p:spPr/>
        <p:txBody>
          <a:bodyPr/>
          <a:lstStyle/>
          <a:p>
            <a:pPr marL="0" indent="0">
              <a:buNone/>
            </a:pPr>
            <a:r>
              <a:rPr lang="en-US" sz="1800" dirty="0" smtClean="0"/>
              <a:t>Selected Characteristics</a:t>
            </a:r>
          </a:p>
          <a:p>
            <a:r>
              <a:rPr lang="en-US" sz="1800" dirty="0" smtClean="0"/>
              <a:t>Individuals described by chromosomes of integer genes</a:t>
            </a:r>
          </a:p>
          <a:p>
            <a:pPr lvl="1"/>
            <a:r>
              <a:rPr lang="en-US" sz="1400" dirty="0" smtClean="0"/>
              <a:t>22 gene dimension</a:t>
            </a:r>
          </a:p>
          <a:p>
            <a:pPr lvl="1"/>
            <a:r>
              <a:rPr lang="en-US" sz="1400" dirty="0" smtClean="0"/>
              <a:t>12.3 billion individuals (solutions) explored</a:t>
            </a:r>
          </a:p>
          <a:p>
            <a:r>
              <a:rPr lang="en-US" sz="1800" dirty="0" smtClean="0"/>
              <a:t>Custom creation, mutation and crossover functions were implemented</a:t>
            </a:r>
          </a:p>
          <a:p>
            <a:pPr lvl="1"/>
            <a:r>
              <a:rPr lang="en-US" sz="1400" dirty="0" smtClean="0"/>
              <a:t>Initial population of 330</a:t>
            </a:r>
          </a:p>
          <a:p>
            <a:pPr lvl="1"/>
            <a:r>
              <a:rPr lang="en-US" sz="1400" dirty="0" smtClean="0"/>
              <a:t>Simple crossover in a random point</a:t>
            </a:r>
          </a:p>
          <a:p>
            <a:pPr lvl="1"/>
            <a:r>
              <a:rPr lang="en-US" sz="1400" dirty="0" smtClean="0"/>
              <a:t>Mutation rate 5%</a:t>
            </a:r>
          </a:p>
          <a:p>
            <a:r>
              <a:rPr lang="en-US" sz="1800" dirty="0" smtClean="0"/>
              <a:t>Genetic Algorithm made of </a:t>
            </a:r>
            <a:r>
              <a:rPr lang="en-US" sz="1800" i="1" dirty="0" smtClean="0"/>
              <a:t>generational + elitism</a:t>
            </a:r>
            <a:r>
              <a:rPr lang="en-US" sz="1800" dirty="0" smtClean="0"/>
              <a:t> traits</a:t>
            </a:r>
          </a:p>
          <a:p>
            <a:pPr lvl="1"/>
            <a:r>
              <a:rPr lang="en-US" sz="1400" dirty="0" smtClean="0"/>
              <a:t>Tournament selection</a:t>
            </a:r>
          </a:p>
          <a:p>
            <a:pPr lvl="1"/>
            <a:r>
              <a:rPr lang="en-US" sz="1400" dirty="0" smtClean="0"/>
              <a:t>Elite population (15 individuals)</a:t>
            </a:r>
          </a:p>
          <a:p>
            <a:r>
              <a:rPr lang="en-US" sz="1800" dirty="0" smtClean="0"/>
              <a:t>Infeasible solution</a:t>
            </a:r>
          </a:p>
          <a:p>
            <a:pPr lvl="1"/>
            <a:r>
              <a:rPr lang="en-US" sz="1400" dirty="0" smtClean="0"/>
              <a:t>Violated requirements</a:t>
            </a:r>
          </a:p>
          <a:p>
            <a:pPr lvl="1"/>
            <a:r>
              <a:rPr lang="en-US" sz="1400" dirty="0" smtClean="0"/>
              <a:t>Discarded and population re-initialized randomly for the remaining individuals</a:t>
            </a:r>
          </a:p>
          <a:p>
            <a:r>
              <a:rPr lang="en-US" sz="1800" dirty="0" smtClean="0"/>
              <a:t>Stopping condition</a:t>
            </a:r>
          </a:p>
          <a:p>
            <a:pPr lvl="1"/>
            <a:r>
              <a:rPr lang="en-US" sz="1400" dirty="0" smtClean="0"/>
              <a:t>Iteration number or tolerance threshold</a:t>
            </a:r>
          </a:p>
          <a:p>
            <a:endParaRPr lang="en-US" sz="1400" dirty="0" smtClean="0"/>
          </a:p>
          <a:p>
            <a:endParaRPr lang="en-US" sz="1800" dirty="0" smtClean="0"/>
          </a:p>
          <a:p>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25</a:t>
            </a:fld>
            <a:endParaRPr lang="en-US"/>
          </a:p>
        </p:txBody>
      </p:sp>
      <p:sp>
        <p:nvSpPr>
          <p:cNvPr id="8" name="Text Placeholder 1"/>
          <p:cNvSpPr>
            <a:spLocks noGrp="1"/>
          </p:cNvSpPr>
          <p:nvPr>
            <p:ph type="body" sz="quarter" idx="16"/>
          </p:nvPr>
        </p:nvSpPr>
        <p:spPr>
          <a:xfrm>
            <a:off x="474135" y="917222"/>
            <a:ext cx="8231188" cy="327905"/>
          </a:xfrm>
        </p:spPr>
        <p:txBody>
          <a:bodyPr/>
          <a:lstStyle/>
          <a:p>
            <a:r>
              <a:rPr lang="en-US" i="1" dirty="0" smtClean="0"/>
              <a:t>Genetic Algorithms</a:t>
            </a:r>
            <a:endParaRPr lang="en-US" i="1" dirty="0"/>
          </a:p>
        </p:txBody>
      </p:sp>
      <p:pic>
        <p:nvPicPr>
          <p:cNvPr id="9" name="Picture 8"/>
          <p:cNvPicPr>
            <a:picLocks noChangeAspect="1"/>
          </p:cNvPicPr>
          <p:nvPr/>
        </p:nvPicPr>
        <p:blipFill>
          <a:blip r:embed="rId3"/>
          <a:stretch>
            <a:fillRect/>
          </a:stretch>
        </p:blipFill>
        <p:spPr>
          <a:xfrm>
            <a:off x="6581673" y="1055"/>
            <a:ext cx="2562327" cy="952499"/>
          </a:xfrm>
          <a:prstGeom prst="rect">
            <a:avLst/>
          </a:prstGeom>
        </p:spPr>
      </p:pic>
      <p:sp>
        <p:nvSpPr>
          <p:cNvPr id="10" name="Rectangle 9"/>
          <p:cNvSpPr/>
          <p:nvPr/>
        </p:nvSpPr>
        <p:spPr>
          <a:xfrm>
            <a:off x="7522368" y="426858"/>
            <a:ext cx="721519" cy="376293"/>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636377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Solution space and Pareto front</a:t>
            </a:r>
            <a:endParaRPr lang="en-US"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26</a:t>
            </a:fld>
            <a:endParaRPr lang="en-US"/>
          </a:p>
        </p:txBody>
      </p:sp>
      <p:grpSp>
        <p:nvGrpSpPr>
          <p:cNvPr id="18" name="Group 17"/>
          <p:cNvGrpSpPr/>
          <p:nvPr/>
        </p:nvGrpSpPr>
        <p:grpSpPr>
          <a:xfrm>
            <a:off x="404861" y="3871177"/>
            <a:ext cx="8331103" cy="2619241"/>
            <a:chOff x="365222" y="2322022"/>
            <a:chExt cx="8331103" cy="2619241"/>
          </a:xfrm>
        </p:grpSpPr>
        <p:grpSp>
          <p:nvGrpSpPr>
            <p:cNvPr id="13" name="Group 12"/>
            <p:cNvGrpSpPr/>
            <p:nvPr/>
          </p:nvGrpSpPr>
          <p:grpSpPr>
            <a:xfrm>
              <a:off x="384272" y="2322022"/>
              <a:ext cx="8302528" cy="2093564"/>
              <a:chOff x="384272" y="2322022"/>
              <a:chExt cx="8302528" cy="2093564"/>
            </a:xfrm>
            <a:effectLst>
              <a:outerShdw blurRad="50800" dist="38100" dir="5400000" algn="t" rotWithShape="0">
                <a:prstClr val="black">
                  <a:alpha val="40000"/>
                </a:prstClr>
              </a:outerShdw>
            </a:effectLst>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272" y="2322022"/>
                <a:ext cx="2787378" cy="2093564"/>
              </a:xfrm>
              <a:prstGeom prst="rect">
                <a:avLst/>
              </a:prstGeom>
              <a:ln>
                <a:solidFill>
                  <a:schemeClr val="bg1">
                    <a:lumMod val="65000"/>
                  </a:schemeClr>
                </a:solidFill>
              </a:ln>
              <a:effectLst/>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5382" y="2322022"/>
                <a:ext cx="2791418" cy="2093564"/>
              </a:xfrm>
              <a:prstGeom prst="rect">
                <a:avLst/>
              </a:prstGeom>
              <a:ln>
                <a:solidFill>
                  <a:schemeClr val="bg1">
                    <a:lumMod val="65000"/>
                  </a:schemeClr>
                </a:solidFill>
              </a:ln>
              <a:effectLst/>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1650" y="2322022"/>
                <a:ext cx="2723732" cy="2093564"/>
              </a:xfrm>
              <a:prstGeom prst="rect">
                <a:avLst/>
              </a:prstGeom>
              <a:ln>
                <a:solidFill>
                  <a:schemeClr val="bg1">
                    <a:lumMod val="65000"/>
                  </a:schemeClr>
                </a:solidFill>
              </a:ln>
              <a:effectLst/>
            </p:spPr>
          </p:pic>
        </p:grpSp>
        <p:sp>
          <p:nvSpPr>
            <p:cNvPr id="15" name="TextBox 14"/>
            <p:cNvSpPr txBox="1"/>
            <p:nvPr/>
          </p:nvSpPr>
          <p:spPr>
            <a:xfrm>
              <a:off x="365222" y="4418043"/>
              <a:ext cx="2787378" cy="523220"/>
            </a:xfrm>
            <a:prstGeom prst="rect">
              <a:avLst/>
            </a:prstGeom>
            <a:noFill/>
          </p:spPr>
          <p:txBody>
            <a:bodyPr wrap="square" rtlCol="0">
              <a:spAutoFit/>
            </a:bodyPr>
            <a:lstStyle/>
            <a:p>
              <a:r>
                <a:rPr lang="en-US" sz="1400" dirty="0" smtClean="0"/>
                <a:t>Solution cloud (20k points): size, cost and utility are plotted</a:t>
              </a:r>
              <a:endParaRPr lang="en-US" sz="1400" dirty="0"/>
            </a:p>
          </p:txBody>
        </p:sp>
        <p:sp>
          <p:nvSpPr>
            <p:cNvPr id="16" name="TextBox 15"/>
            <p:cNvSpPr txBox="1"/>
            <p:nvPr/>
          </p:nvSpPr>
          <p:spPr>
            <a:xfrm>
              <a:off x="3180932" y="4418043"/>
              <a:ext cx="2787378" cy="523220"/>
            </a:xfrm>
            <a:prstGeom prst="rect">
              <a:avLst/>
            </a:prstGeom>
            <a:noFill/>
          </p:spPr>
          <p:txBody>
            <a:bodyPr wrap="square" rtlCol="0">
              <a:spAutoFit/>
            </a:bodyPr>
            <a:lstStyle/>
            <a:p>
              <a:r>
                <a:rPr lang="en-US" sz="1400" dirty="0" smtClean="0"/>
                <a:t>Solution cloud (1M points): size vs utility</a:t>
              </a:r>
              <a:endParaRPr lang="en-US" sz="1400" dirty="0"/>
            </a:p>
          </p:txBody>
        </p:sp>
        <p:sp>
          <p:nvSpPr>
            <p:cNvPr id="17" name="TextBox 16"/>
            <p:cNvSpPr txBox="1"/>
            <p:nvPr/>
          </p:nvSpPr>
          <p:spPr>
            <a:xfrm>
              <a:off x="5908947" y="4415586"/>
              <a:ext cx="2787378" cy="523220"/>
            </a:xfrm>
            <a:prstGeom prst="rect">
              <a:avLst/>
            </a:prstGeom>
            <a:noFill/>
          </p:spPr>
          <p:txBody>
            <a:bodyPr wrap="square" rtlCol="0">
              <a:spAutoFit/>
            </a:bodyPr>
            <a:lstStyle/>
            <a:p>
              <a:r>
                <a:rPr lang="en-US" sz="1400" dirty="0" smtClean="0"/>
                <a:t>Solution cloud (1M points): cost vs utility</a:t>
              </a:r>
              <a:endParaRPr lang="en-US" sz="1400" dirty="0"/>
            </a:p>
          </p:txBody>
        </p:sp>
      </p:grpSp>
      <p:grpSp>
        <p:nvGrpSpPr>
          <p:cNvPr id="14" name="Group 13"/>
          <p:cNvGrpSpPr/>
          <p:nvPr/>
        </p:nvGrpSpPr>
        <p:grpSpPr>
          <a:xfrm>
            <a:off x="6026526" y="1197833"/>
            <a:ext cx="2510080" cy="2597971"/>
            <a:chOff x="765778" y="3429000"/>
            <a:chExt cx="3614202" cy="3642495"/>
          </a:xfrm>
        </p:grpSpPr>
        <p:pic>
          <p:nvPicPr>
            <p:cNvPr id="19" name="Pictur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584" y="3429000"/>
              <a:ext cx="3552395" cy="2664296"/>
            </a:xfrm>
            <a:prstGeom prst="rect">
              <a:avLst/>
            </a:prstGeom>
          </p:spPr>
        </p:pic>
        <p:sp>
          <p:nvSpPr>
            <p:cNvPr id="20" name="TextBox 19"/>
            <p:cNvSpPr txBox="1"/>
            <p:nvPr/>
          </p:nvSpPr>
          <p:spPr>
            <a:xfrm>
              <a:off x="765778" y="6165304"/>
              <a:ext cx="3614202" cy="906191"/>
            </a:xfrm>
            <a:prstGeom prst="rect">
              <a:avLst/>
            </a:prstGeom>
            <a:noFill/>
          </p:spPr>
          <p:txBody>
            <a:bodyPr wrap="square" rtlCol="0">
              <a:spAutoFit/>
            </a:bodyPr>
            <a:lstStyle/>
            <a:p>
              <a:r>
                <a:rPr lang="en-US" sz="1200" dirty="0" smtClean="0"/>
                <a:t>Optimization process: evolution in time of the population (image is tilted 90deg anti-clockwise)</a:t>
              </a:r>
              <a:endParaRPr lang="en-US" sz="1200" dirty="0"/>
            </a:p>
          </p:txBody>
        </p:sp>
      </p:grpSp>
      <p:sp>
        <p:nvSpPr>
          <p:cNvPr id="21" name="Text Placeholder 3"/>
          <p:cNvSpPr>
            <a:spLocks noGrp="1"/>
          </p:cNvSpPr>
          <p:nvPr>
            <p:ph type="body" sz="quarter" idx="17"/>
          </p:nvPr>
        </p:nvSpPr>
        <p:spPr>
          <a:xfrm>
            <a:off x="453328" y="1000714"/>
            <a:ext cx="5477821" cy="2764765"/>
          </a:xfrm>
        </p:spPr>
        <p:txBody>
          <a:bodyPr/>
          <a:lstStyle/>
          <a:p>
            <a:r>
              <a:rPr lang="en-US" sz="1800" dirty="0" smtClean="0"/>
              <a:t>22 elements design vector generates a huge space of possible solutions (12+ billions)</a:t>
            </a:r>
          </a:p>
          <a:p>
            <a:r>
              <a:rPr lang="en-US" sz="1800" dirty="0" smtClean="0"/>
              <a:t>Genetic algorithm explores the solution space and converges to the optimal designs.</a:t>
            </a:r>
          </a:p>
          <a:p>
            <a:pPr marL="0" indent="0">
              <a:buNone/>
            </a:pPr>
            <a:endParaRPr lang="en-US" sz="1800" dirty="0" smtClean="0"/>
          </a:p>
          <a:p>
            <a:pPr marL="0" indent="0">
              <a:buNone/>
            </a:pPr>
            <a:r>
              <a:rPr lang="en-US" sz="1800" dirty="0" smtClean="0"/>
              <a:t>Downside:</a:t>
            </a:r>
          </a:p>
          <a:p>
            <a:r>
              <a:rPr lang="en-US" sz="1800" dirty="0" smtClean="0"/>
              <a:t>This particular equation setup ‘confuses’ the algorithm, but results are still</a:t>
            </a:r>
            <a:r>
              <a:rPr lang="en-US" sz="1800" dirty="0"/>
              <a:t> </a:t>
            </a:r>
            <a:r>
              <a:rPr lang="en-US" sz="1800" dirty="0" smtClean="0"/>
              <a:t>optimal</a:t>
            </a:r>
          </a:p>
        </p:txBody>
      </p:sp>
      <p:pic>
        <p:nvPicPr>
          <p:cNvPr id="22" name="Picture 21"/>
          <p:cNvPicPr>
            <a:picLocks noChangeAspect="1"/>
          </p:cNvPicPr>
          <p:nvPr/>
        </p:nvPicPr>
        <p:blipFill>
          <a:blip r:embed="rId7"/>
          <a:stretch>
            <a:fillRect/>
          </a:stretch>
        </p:blipFill>
        <p:spPr>
          <a:xfrm>
            <a:off x="6581673" y="1055"/>
            <a:ext cx="2562327" cy="952499"/>
          </a:xfrm>
          <a:prstGeom prst="rect">
            <a:avLst/>
          </a:prstGeom>
        </p:spPr>
      </p:pic>
      <p:sp>
        <p:nvSpPr>
          <p:cNvPr id="23" name="Rectangle 22"/>
          <p:cNvSpPr/>
          <p:nvPr/>
        </p:nvSpPr>
        <p:spPr>
          <a:xfrm>
            <a:off x="7522368" y="426858"/>
            <a:ext cx="721519" cy="376293"/>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3604365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Completing the design I</a:t>
            </a:r>
            <a:endParaRPr lang="en-US" dirty="0"/>
          </a:p>
        </p:txBody>
      </p:sp>
      <p:sp>
        <p:nvSpPr>
          <p:cNvPr id="4" name="Text Placeholder 3"/>
          <p:cNvSpPr>
            <a:spLocks noGrp="1"/>
          </p:cNvSpPr>
          <p:nvPr>
            <p:ph type="body" sz="quarter" idx="17"/>
          </p:nvPr>
        </p:nvSpPr>
        <p:spPr/>
        <p:txBody>
          <a:bodyPr/>
          <a:lstStyle/>
          <a:p>
            <a:r>
              <a:rPr lang="en-US" sz="1800" dirty="0" smtClean="0"/>
              <a:t>Selection of the desired solution for detailed visualization</a:t>
            </a:r>
          </a:p>
          <a:p>
            <a:pPr lvl="1"/>
            <a:r>
              <a:rPr lang="en-US" sz="1400" dirty="0" smtClean="0"/>
              <a:t>By utility value, by cost, by size or by power</a:t>
            </a:r>
          </a:p>
          <a:p>
            <a:endParaRPr lang="en-US" sz="1800" dirty="0" smtClean="0"/>
          </a:p>
          <a:p>
            <a:r>
              <a:rPr lang="en-US" sz="1800" dirty="0" smtClean="0"/>
              <a:t>Design budgets have</a:t>
            </a:r>
          </a:p>
          <a:p>
            <a:pPr marL="0" indent="0">
              <a:buNone/>
            </a:pPr>
            <a:r>
              <a:rPr lang="en-US" sz="1800" dirty="0" smtClean="0"/>
              <a:t>      been implemented</a:t>
            </a:r>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27</a:t>
            </a:fld>
            <a:endParaRPr lang="en-US"/>
          </a:p>
        </p:txBody>
      </p:sp>
      <p:sp>
        <p:nvSpPr>
          <p:cNvPr id="8" name="Text Placeholder 1"/>
          <p:cNvSpPr>
            <a:spLocks noGrp="1"/>
          </p:cNvSpPr>
          <p:nvPr>
            <p:ph type="body" sz="quarter" idx="16"/>
          </p:nvPr>
        </p:nvSpPr>
        <p:spPr>
          <a:xfrm>
            <a:off x="474135" y="917222"/>
            <a:ext cx="8231188" cy="327905"/>
          </a:xfrm>
        </p:spPr>
        <p:txBody>
          <a:bodyPr/>
          <a:lstStyle/>
          <a:p>
            <a:r>
              <a:rPr lang="en-US" i="1" dirty="0" smtClean="0"/>
              <a:t>Solution selection and budgets</a:t>
            </a:r>
            <a:endParaRPr lang="en-US" i="1"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56782" y="2067741"/>
            <a:ext cx="4916434" cy="4325121"/>
          </a:xfrm>
          <a:prstGeom prst="rect">
            <a:avLst/>
          </a:prstGeom>
        </p:spPr>
      </p:pic>
      <p:pic>
        <p:nvPicPr>
          <p:cNvPr id="9" name="Picture 8"/>
          <p:cNvPicPr>
            <a:picLocks noChangeAspect="1"/>
          </p:cNvPicPr>
          <p:nvPr/>
        </p:nvPicPr>
        <p:blipFill>
          <a:blip r:embed="rId4"/>
          <a:stretch>
            <a:fillRect/>
          </a:stretch>
        </p:blipFill>
        <p:spPr>
          <a:xfrm>
            <a:off x="6581673" y="1055"/>
            <a:ext cx="2562327" cy="952499"/>
          </a:xfrm>
          <a:prstGeom prst="rect">
            <a:avLst/>
          </a:prstGeom>
        </p:spPr>
      </p:pic>
      <p:sp>
        <p:nvSpPr>
          <p:cNvPr id="10" name="Rectangle 9"/>
          <p:cNvSpPr/>
          <p:nvPr/>
        </p:nvSpPr>
        <p:spPr>
          <a:xfrm>
            <a:off x="8265318" y="454025"/>
            <a:ext cx="371475" cy="26317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2261812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Completing the design II</a:t>
            </a:r>
            <a:endParaRPr lang="en-US" dirty="0"/>
          </a:p>
        </p:txBody>
      </p:sp>
      <p:sp>
        <p:nvSpPr>
          <p:cNvPr id="4" name="Text Placeholder 3"/>
          <p:cNvSpPr>
            <a:spLocks noGrp="1"/>
          </p:cNvSpPr>
          <p:nvPr>
            <p:ph type="body" sz="quarter" idx="17"/>
          </p:nvPr>
        </p:nvSpPr>
        <p:spPr>
          <a:xfrm>
            <a:off x="457200" y="1412875"/>
            <a:ext cx="8248650" cy="2916277"/>
          </a:xfrm>
        </p:spPr>
        <p:txBody>
          <a:bodyPr/>
          <a:lstStyle/>
          <a:p>
            <a:r>
              <a:rPr lang="en-US" sz="1800" dirty="0" smtClean="0"/>
              <a:t>Power budget is defined once a solution is chosen</a:t>
            </a:r>
          </a:p>
          <a:p>
            <a:pPr lvl="1"/>
            <a:r>
              <a:rPr lang="en-US" sz="1400" dirty="0" smtClean="0"/>
              <a:t>Takes into account basic operative modes</a:t>
            </a:r>
          </a:p>
          <a:p>
            <a:pPr lvl="1"/>
            <a:r>
              <a:rPr lang="en-US" sz="1400" dirty="0" smtClean="0"/>
              <a:t>Power requirements of all the components</a:t>
            </a:r>
          </a:p>
          <a:p>
            <a:endParaRPr lang="en-US" sz="1800" dirty="0"/>
          </a:p>
          <a:p>
            <a:r>
              <a:rPr lang="en-US" sz="1800" dirty="0" smtClean="0"/>
              <a:t>Solar panels sizing and batteries sizing are performed considering the defined power budget and the mission requirements</a:t>
            </a:r>
          </a:p>
          <a:p>
            <a:pPr marL="0" indent="0">
              <a:buNone/>
            </a:pPr>
            <a:endParaRPr lang="en-US" sz="1800" dirty="0"/>
          </a:p>
          <a:p>
            <a:r>
              <a:rPr lang="en-US" sz="1800" dirty="0" smtClean="0"/>
              <a:t>Solar panels configuration is automatically displayed once the power budget and the sizing is completed</a:t>
            </a:r>
          </a:p>
          <a:p>
            <a:endParaRPr lang="en-US" sz="1800" dirty="0" smtClean="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28</a:t>
            </a:fld>
            <a:endParaRPr lang="en-US"/>
          </a:p>
        </p:txBody>
      </p:sp>
      <p:sp>
        <p:nvSpPr>
          <p:cNvPr id="8" name="Text Placeholder 1"/>
          <p:cNvSpPr>
            <a:spLocks noGrp="1"/>
          </p:cNvSpPr>
          <p:nvPr>
            <p:ph type="body" sz="quarter" idx="16"/>
          </p:nvPr>
        </p:nvSpPr>
        <p:spPr>
          <a:xfrm>
            <a:off x="474135" y="917222"/>
            <a:ext cx="8231188" cy="327905"/>
          </a:xfrm>
        </p:spPr>
        <p:txBody>
          <a:bodyPr/>
          <a:lstStyle/>
          <a:p>
            <a:r>
              <a:rPr lang="en-US" i="1" dirty="0" smtClean="0"/>
              <a:t>Configurations - EPS</a:t>
            </a:r>
            <a:endParaRPr lang="en-US" i="1" dirty="0"/>
          </a:p>
        </p:txBody>
      </p:sp>
      <p:grpSp>
        <p:nvGrpSpPr>
          <p:cNvPr id="17" name="Group 16"/>
          <p:cNvGrpSpPr/>
          <p:nvPr/>
        </p:nvGrpSpPr>
        <p:grpSpPr>
          <a:xfrm>
            <a:off x="508789" y="4325419"/>
            <a:ext cx="8151194" cy="1575022"/>
            <a:chOff x="508789" y="4325419"/>
            <a:chExt cx="8151194" cy="1575022"/>
          </a:xfrm>
        </p:grpSpPr>
        <p:grpSp>
          <p:nvGrpSpPr>
            <p:cNvPr id="15" name="Group 14"/>
            <p:cNvGrpSpPr/>
            <p:nvPr/>
          </p:nvGrpSpPr>
          <p:grpSpPr>
            <a:xfrm>
              <a:off x="508789" y="4325419"/>
              <a:ext cx="8151194" cy="1286712"/>
              <a:chOff x="359110" y="5034335"/>
              <a:chExt cx="8151194" cy="1286712"/>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110" y="5034336"/>
                <a:ext cx="2044785" cy="128670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895" y="5034335"/>
                <a:ext cx="2044785" cy="1286709"/>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9492" y="5038068"/>
                <a:ext cx="2030812" cy="1282979"/>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43423" y="5038068"/>
                <a:ext cx="2036069" cy="1282977"/>
              </a:xfrm>
              <a:prstGeom prst="rect">
                <a:avLst/>
              </a:prstGeom>
            </p:spPr>
          </p:pic>
        </p:grpSp>
        <p:sp>
          <p:nvSpPr>
            <p:cNvPr id="16" name="TextBox 15"/>
            <p:cNvSpPr txBox="1"/>
            <p:nvPr/>
          </p:nvSpPr>
          <p:spPr>
            <a:xfrm>
              <a:off x="508789" y="5623442"/>
              <a:ext cx="3294741" cy="276999"/>
            </a:xfrm>
            <a:prstGeom prst="rect">
              <a:avLst/>
            </a:prstGeom>
            <a:noFill/>
          </p:spPr>
          <p:txBody>
            <a:bodyPr wrap="square" rtlCol="0">
              <a:spAutoFit/>
            </a:bodyPr>
            <a:lstStyle/>
            <a:p>
              <a:r>
                <a:rPr lang="en-US" sz="1200" dirty="0" smtClean="0"/>
                <a:t>Solar panels configuration: example outputs</a:t>
              </a:r>
              <a:endParaRPr lang="en-US" sz="1200" dirty="0"/>
            </a:p>
          </p:txBody>
        </p:sp>
      </p:grpSp>
      <p:pic>
        <p:nvPicPr>
          <p:cNvPr id="18" name="Picture 17"/>
          <p:cNvPicPr>
            <a:picLocks noChangeAspect="1"/>
          </p:cNvPicPr>
          <p:nvPr/>
        </p:nvPicPr>
        <p:blipFill>
          <a:blip r:embed="rId7"/>
          <a:stretch>
            <a:fillRect/>
          </a:stretch>
        </p:blipFill>
        <p:spPr>
          <a:xfrm>
            <a:off x="6581673" y="1055"/>
            <a:ext cx="2562327" cy="952499"/>
          </a:xfrm>
          <a:prstGeom prst="rect">
            <a:avLst/>
          </a:prstGeom>
        </p:spPr>
      </p:pic>
      <p:sp>
        <p:nvSpPr>
          <p:cNvPr id="19" name="Rectangle 18"/>
          <p:cNvSpPr/>
          <p:nvPr/>
        </p:nvSpPr>
        <p:spPr>
          <a:xfrm>
            <a:off x="8265318" y="454025"/>
            <a:ext cx="821532" cy="26317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32133325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Completing the design III</a:t>
            </a:r>
            <a:endParaRPr lang="en-US" dirty="0"/>
          </a:p>
        </p:txBody>
      </p:sp>
      <p:sp>
        <p:nvSpPr>
          <p:cNvPr id="4" name="Text Placeholder 3"/>
          <p:cNvSpPr>
            <a:spLocks noGrp="1"/>
          </p:cNvSpPr>
          <p:nvPr>
            <p:ph type="body" sz="quarter" idx="17"/>
          </p:nvPr>
        </p:nvSpPr>
        <p:spPr>
          <a:xfrm>
            <a:off x="457200" y="1412875"/>
            <a:ext cx="4792894" cy="4879975"/>
          </a:xfrm>
        </p:spPr>
        <p:txBody>
          <a:bodyPr/>
          <a:lstStyle/>
          <a:p>
            <a:r>
              <a:rPr lang="en-US" sz="1800" dirty="0" smtClean="0"/>
              <a:t>The tool allows to visualize the CubeSat internal structure</a:t>
            </a:r>
          </a:p>
          <a:p>
            <a:pPr lvl="1"/>
            <a:r>
              <a:rPr lang="en-US" sz="1400" dirty="0" smtClean="0"/>
              <a:t>The boards are represented as parallelepipeds</a:t>
            </a:r>
          </a:p>
          <a:p>
            <a:r>
              <a:rPr lang="en-US" sz="1800" dirty="0" smtClean="0"/>
              <a:t>Algorithm has been developed that tries to assemble the satellite to avoid empty spaces</a:t>
            </a:r>
          </a:p>
          <a:p>
            <a:pPr lvl="1"/>
            <a:r>
              <a:rPr lang="en-US" sz="1400" dirty="0" smtClean="0"/>
              <a:t>Takes </a:t>
            </a:r>
            <a:r>
              <a:rPr lang="en-US" sz="1400" dirty="0"/>
              <a:t>into account the mounting method (</a:t>
            </a:r>
            <a:r>
              <a:rPr lang="en-US" sz="1400" dirty="0" smtClean="0"/>
              <a:t>stacked or lateral)</a:t>
            </a:r>
            <a:endParaRPr lang="en-US" sz="1400" dirty="0"/>
          </a:p>
          <a:p>
            <a:endParaRPr lang="en-US" sz="1800" dirty="0" smtClean="0"/>
          </a:p>
          <a:p>
            <a:r>
              <a:rPr lang="en-US" sz="1800" dirty="0" smtClean="0"/>
              <a:t>Requirements for equipment positions are applied</a:t>
            </a:r>
          </a:p>
          <a:p>
            <a:pPr lvl="1"/>
            <a:r>
              <a:rPr lang="en-US" sz="1400" dirty="0" smtClean="0"/>
              <a:t>It is possible to specify whether an item needs to be located close to an external surface</a:t>
            </a:r>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29</a:t>
            </a:fld>
            <a:endParaRPr lang="en-US"/>
          </a:p>
        </p:txBody>
      </p:sp>
      <p:sp>
        <p:nvSpPr>
          <p:cNvPr id="8" name="Text Placeholder 1"/>
          <p:cNvSpPr>
            <a:spLocks noGrp="1"/>
          </p:cNvSpPr>
          <p:nvPr>
            <p:ph type="body" sz="quarter" idx="16"/>
          </p:nvPr>
        </p:nvSpPr>
        <p:spPr>
          <a:xfrm>
            <a:off x="474135" y="917222"/>
            <a:ext cx="8231188" cy="327905"/>
          </a:xfrm>
        </p:spPr>
        <p:txBody>
          <a:bodyPr/>
          <a:lstStyle/>
          <a:p>
            <a:r>
              <a:rPr lang="en-US" i="1" dirty="0" smtClean="0"/>
              <a:t>Configurations – Internal arrangement</a:t>
            </a:r>
            <a:endParaRPr lang="en-US" i="1" dirty="0"/>
          </a:p>
        </p:txBody>
      </p:sp>
      <p:grpSp>
        <p:nvGrpSpPr>
          <p:cNvPr id="9" name="Group 8"/>
          <p:cNvGrpSpPr/>
          <p:nvPr/>
        </p:nvGrpSpPr>
        <p:grpSpPr>
          <a:xfrm>
            <a:off x="5301465" y="1921268"/>
            <a:ext cx="3294741" cy="3103835"/>
            <a:chOff x="5021408" y="3429000"/>
            <a:chExt cx="3676507" cy="3214417"/>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5879" y="3429000"/>
              <a:ext cx="3552395" cy="2664296"/>
            </a:xfrm>
            <a:prstGeom prst="rect">
              <a:avLst/>
            </a:prstGeom>
          </p:spPr>
        </p:pic>
        <p:sp>
          <p:nvSpPr>
            <p:cNvPr id="11" name="TextBox 10"/>
            <p:cNvSpPr txBox="1"/>
            <p:nvPr/>
          </p:nvSpPr>
          <p:spPr>
            <a:xfrm>
              <a:off x="5021408" y="6165304"/>
              <a:ext cx="3676507" cy="478113"/>
            </a:xfrm>
            <a:prstGeom prst="rect">
              <a:avLst/>
            </a:prstGeom>
            <a:noFill/>
          </p:spPr>
          <p:txBody>
            <a:bodyPr wrap="square" rtlCol="0">
              <a:spAutoFit/>
            </a:bodyPr>
            <a:lstStyle/>
            <a:p>
              <a:r>
                <a:rPr lang="en-US" sz="1200" dirty="0" smtClean="0"/>
                <a:t>Optimization output: 3U CubeSat with camera payload</a:t>
              </a:r>
              <a:endParaRPr lang="en-US" sz="1200" dirty="0"/>
            </a:p>
          </p:txBody>
        </p:sp>
      </p:grpSp>
      <p:pic>
        <p:nvPicPr>
          <p:cNvPr id="12" name="Picture 11"/>
          <p:cNvPicPr>
            <a:picLocks noChangeAspect="1"/>
          </p:cNvPicPr>
          <p:nvPr/>
        </p:nvPicPr>
        <p:blipFill>
          <a:blip r:embed="rId4"/>
          <a:stretch>
            <a:fillRect/>
          </a:stretch>
        </p:blipFill>
        <p:spPr>
          <a:xfrm>
            <a:off x="6581673" y="1055"/>
            <a:ext cx="2562327" cy="952499"/>
          </a:xfrm>
          <a:prstGeom prst="rect">
            <a:avLst/>
          </a:prstGeom>
        </p:spPr>
      </p:pic>
      <p:sp>
        <p:nvSpPr>
          <p:cNvPr id="13" name="Rectangle 12"/>
          <p:cNvSpPr/>
          <p:nvPr/>
        </p:nvSpPr>
        <p:spPr>
          <a:xfrm>
            <a:off x="8265318" y="454025"/>
            <a:ext cx="821532" cy="263172"/>
          </a:xfrm>
          <a:prstGeom prst="rect">
            <a:avLst/>
          </a:prstGeom>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3966018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i="1" dirty="0" smtClean="0"/>
              <a:t>About me</a:t>
            </a:r>
            <a:endParaRPr lang="en-US" i="1" dirty="0"/>
          </a:p>
        </p:txBody>
      </p:sp>
      <p:sp>
        <p:nvSpPr>
          <p:cNvPr id="3" name="Title 2"/>
          <p:cNvSpPr>
            <a:spLocks noGrp="1"/>
          </p:cNvSpPr>
          <p:nvPr>
            <p:ph type="ctrTitle"/>
          </p:nvPr>
        </p:nvSpPr>
        <p:spPr/>
        <p:txBody>
          <a:bodyPr/>
          <a:lstStyle/>
          <a:p>
            <a:r>
              <a:rPr lang="en-US" dirty="0" smtClean="0"/>
              <a:t>Introduction</a:t>
            </a:r>
            <a:endParaRPr lang="en-US" dirty="0"/>
          </a:p>
        </p:txBody>
      </p:sp>
      <p:sp>
        <p:nvSpPr>
          <p:cNvPr id="4" name="Text Placeholder 3"/>
          <p:cNvSpPr>
            <a:spLocks noGrp="1"/>
          </p:cNvSpPr>
          <p:nvPr>
            <p:ph type="body" sz="quarter" idx="17"/>
          </p:nvPr>
        </p:nvSpPr>
        <p:spPr/>
        <p:txBody>
          <a:bodyPr/>
          <a:lstStyle/>
          <a:p>
            <a:r>
              <a:rPr lang="en-US" sz="1800" dirty="0" smtClean="0"/>
              <a:t>PhD student, Aerospace Engineering</a:t>
            </a:r>
          </a:p>
          <a:p>
            <a:r>
              <a:rPr lang="en-US" sz="1800" dirty="0" smtClean="0"/>
              <a:t>Background: Systems Engineering</a:t>
            </a:r>
          </a:p>
          <a:p>
            <a:r>
              <a:rPr lang="en-US" sz="1800" dirty="0" smtClean="0"/>
              <a:t>Field of research: Small Satellite Mission Autonomy</a:t>
            </a:r>
          </a:p>
          <a:p>
            <a:r>
              <a:rPr lang="en-US" sz="1800" dirty="0" smtClean="0"/>
              <a:t>Current year tasks objectives: explore and realize prototypes to evaluate the behavior and performances of the most promising Artificial Intelligence algorithms for a space mission</a:t>
            </a:r>
          </a:p>
          <a:p>
            <a:endParaRPr lang="en-US" sz="1800" dirty="0"/>
          </a:p>
          <a:p>
            <a:r>
              <a:rPr lang="en-US" sz="1800" dirty="0" smtClean="0"/>
              <a:t>The research carried on at JPL reflects the current tasks objectives</a:t>
            </a:r>
          </a:p>
          <a:p>
            <a:r>
              <a:rPr lang="en-US" sz="1800" dirty="0" smtClean="0"/>
              <a:t>Three directions have been followed:</a:t>
            </a:r>
          </a:p>
          <a:p>
            <a:pPr lvl="1"/>
            <a:r>
              <a:rPr lang="en-US" sz="1400" dirty="0" smtClean="0"/>
              <a:t>Tradespace exploration with genetic algorithms</a:t>
            </a:r>
          </a:p>
          <a:p>
            <a:pPr lvl="1"/>
            <a:r>
              <a:rPr lang="en-US" sz="1400" dirty="0" smtClean="0"/>
              <a:t>Payload data selection and event recognition with neural networks</a:t>
            </a:r>
          </a:p>
          <a:p>
            <a:pPr lvl="1"/>
            <a:r>
              <a:rPr lang="en-US" sz="1400" dirty="0" smtClean="0"/>
              <a:t>Failure detection using fuzzy logics</a:t>
            </a:r>
          </a:p>
          <a:p>
            <a:pPr marL="0" indent="0">
              <a:buNone/>
            </a:pPr>
            <a:endParaRPr lang="en-US" sz="1800" dirty="0"/>
          </a:p>
          <a:p>
            <a:endParaRPr lang="en-US" sz="1800" dirty="0"/>
          </a:p>
        </p:txBody>
      </p:sp>
      <p:sp>
        <p:nvSpPr>
          <p:cNvPr id="5" name="Date Placeholder 4"/>
          <p:cNvSpPr>
            <a:spLocks noGrp="1"/>
          </p:cNvSpPr>
          <p:nvPr>
            <p:ph type="dt" sz="half" idx="18"/>
          </p:nvPr>
        </p:nvSpPr>
        <p:spPr/>
        <p:txBody>
          <a:bodyPr/>
          <a:lstStyle/>
          <a:p>
            <a:fld id="{5AFC6701-B73A-4EF4-BF75-744A9636C47B}" type="datetime1">
              <a:rPr lang="en-US" smtClean="0"/>
              <a:t>12/9/2015</a:t>
            </a:fld>
            <a:endParaRPr lang="en-US" dirty="0" smtClean="0"/>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a:t>
            </a:fld>
            <a:endParaRPr lang="en-US"/>
          </a:p>
        </p:txBody>
      </p:sp>
    </p:spTree>
    <p:extLst>
      <p:ext uri="{BB962C8B-B14F-4D97-AF65-F5344CB8AC3E}">
        <p14:creationId xmlns:p14="http://schemas.microsoft.com/office/powerpoint/2010/main" val="32203131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p:txBody>
          <a:bodyPr/>
          <a:lstStyle/>
          <a:p>
            <a:r>
              <a:rPr lang="en-US" dirty="0" smtClean="0"/>
              <a:t>Autonomy</a:t>
            </a:r>
            <a:endParaRPr lang="en-US" dirty="0"/>
          </a:p>
        </p:txBody>
      </p:sp>
      <p:sp>
        <p:nvSpPr>
          <p:cNvPr id="3" name="Text Placeholder 1"/>
          <p:cNvSpPr txBox="1">
            <a:spLocks/>
          </p:cNvSpPr>
          <p:nvPr/>
        </p:nvSpPr>
        <p:spPr>
          <a:xfrm>
            <a:off x="1" y="3674177"/>
            <a:ext cx="9144000" cy="867834"/>
          </a:xfrm>
          <a:prstGeom prst="rect">
            <a:avLst/>
          </a:prstGeom>
        </p:spPr>
        <p:txBody>
          <a:bodyPr anchor="t"/>
          <a:lstStyle>
            <a:lvl1pPr marL="0" indent="0" algn="ctr" defTabSz="457200" rtl="0" eaLnBrk="1" latinLnBrk="0" hangingPunct="1">
              <a:spcBef>
                <a:spcPct val="20000"/>
              </a:spcBef>
              <a:buFont typeface="Arial"/>
              <a:buNone/>
              <a:defRPr sz="4800" b="0" i="0"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endParaRPr lang="en-US" sz="2000" dirty="0" smtClean="0"/>
          </a:p>
          <a:p>
            <a:r>
              <a:rPr lang="en-US" sz="2000" dirty="0" smtClean="0"/>
              <a:t>Neural networks for image classification</a:t>
            </a:r>
            <a:endParaRPr lang="en-US" sz="2000" dirty="0"/>
          </a:p>
        </p:txBody>
      </p:sp>
    </p:spTree>
    <p:extLst>
      <p:ext uri="{BB962C8B-B14F-4D97-AF65-F5344CB8AC3E}">
        <p14:creationId xmlns:p14="http://schemas.microsoft.com/office/powerpoint/2010/main" val="32205785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Payload </a:t>
            </a:r>
            <a:r>
              <a:rPr lang="en-US" dirty="0"/>
              <a:t>data selection - </a:t>
            </a:r>
            <a:r>
              <a:rPr lang="en-US" dirty="0" smtClean="0"/>
              <a:t>Objectives</a:t>
            </a:r>
            <a:endParaRPr lang="en-US" dirty="0"/>
          </a:p>
        </p:txBody>
      </p:sp>
      <p:sp>
        <p:nvSpPr>
          <p:cNvPr id="4" name="Text Placeholder 3"/>
          <p:cNvSpPr>
            <a:spLocks noGrp="1"/>
          </p:cNvSpPr>
          <p:nvPr>
            <p:ph type="body" sz="quarter" idx="17"/>
          </p:nvPr>
        </p:nvSpPr>
        <p:spPr/>
        <p:txBody>
          <a:bodyPr/>
          <a:lstStyle/>
          <a:p>
            <a:pPr marL="0" indent="0">
              <a:buNone/>
            </a:pPr>
            <a:r>
              <a:rPr lang="en-US" sz="1800" dirty="0" smtClean="0"/>
              <a:t>Use </a:t>
            </a:r>
            <a:r>
              <a:rPr lang="en-US" sz="1800" b="1" dirty="0" smtClean="0"/>
              <a:t>neural networks</a:t>
            </a:r>
            <a:r>
              <a:rPr lang="en-US" sz="1800" dirty="0" smtClean="0"/>
              <a:t> to implement algorithms that can be applied in the COPINS case study</a:t>
            </a:r>
          </a:p>
          <a:p>
            <a:pPr>
              <a:buFont typeface="Wingdings" panose="05000000000000000000" pitchFamily="2" charset="2"/>
              <a:buChar char="§"/>
            </a:pPr>
            <a:r>
              <a:rPr lang="en-US" sz="1800" dirty="0" smtClean="0"/>
              <a:t>High level image quality assessment</a:t>
            </a:r>
          </a:p>
          <a:p>
            <a:pPr>
              <a:buFont typeface="Wingdings" panose="05000000000000000000" pitchFamily="2" charset="2"/>
              <a:buChar char="§"/>
            </a:pPr>
            <a:r>
              <a:rPr lang="en-US" sz="1800" dirty="0" smtClean="0"/>
              <a:t>Event recognition</a:t>
            </a:r>
          </a:p>
          <a:p>
            <a:pPr marL="0" indent="0">
              <a:buNone/>
            </a:pPr>
            <a:endParaRPr lang="en-US" sz="1800" dirty="0" smtClean="0"/>
          </a:p>
          <a:p>
            <a:pPr marL="0" indent="0">
              <a:buNone/>
            </a:pPr>
            <a:r>
              <a:rPr lang="en-US" sz="1800" b="1" dirty="0" smtClean="0"/>
              <a:t>Necessary</a:t>
            </a:r>
            <a:r>
              <a:rPr lang="en-US" sz="1800" dirty="0" smtClean="0"/>
              <a:t> activities:</a:t>
            </a:r>
            <a:endParaRPr lang="en-US" sz="1800" dirty="0"/>
          </a:p>
          <a:p>
            <a:pPr>
              <a:buFont typeface="Wingdings" panose="05000000000000000000" pitchFamily="2" charset="2"/>
              <a:buChar char="§"/>
            </a:pPr>
            <a:r>
              <a:rPr lang="en-US" sz="1800" dirty="0" smtClean="0"/>
              <a:t>Define the architecture of the network</a:t>
            </a:r>
          </a:p>
          <a:p>
            <a:pPr>
              <a:buFont typeface="Wingdings" panose="05000000000000000000" pitchFamily="2" charset="2"/>
              <a:buChar char="§"/>
            </a:pPr>
            <a:r>
              <a:rPr lang="en-US" sz="1800" dirty="0" smtClean="0"/>
              <a:t>Prepare the training/testing sets</a:t>
            </a:r>
          </a:p>
          <a:p>
            <a:pPr>
              <a:buFont typeface="Wingdings" panose="05000000000000000000" pitchFamily="2" charset="2"/>
              <a:buChar char="§"/>
            </a:pPr>
            <a:endParaRPr lang="en-US" sz="1800" dirty="0" smtClean="0"/>
          </a:p>
          <a:p>
            <a:pPr marL="0" indent="0">
              <a:buNone/>
            </a:pPr>
            <a:r>
              <a:rPr lang="en-US" sz="1800" dirty="0" smtClean="0"/>
              <a:t>Prepare the work for future </a:t>
            </a:r>
            <a:r>
              <a:rPr lang="en-US" sz="1800" b="1" dirty="0" smtClean="0"/>
              <a:t>performance evaluation</a:t>
            </a:r>
          </a:p>
          <a:p>
            <a:pPr>
              <a:buFont typeface="Wingdings" panose="05000000000000000000" pitchFamily="2" charset="2"/>
              <a:buChar char="§"/>
            </a:pPr>
            <a:r>
              <a:rPr lang="en-US" sz="1800" dirty="0" smtClean="0"/>
              <a:t>These algorithms will be evaluated on an embedded processor</a:t>
            </a:r>
          </a:p>
          <a:p>
            <a:pPr>
              <a:buFont typeface="Wingdings" panose="05000000000000000000" pitchFamily="2" charset="2"/>
              <a:buChar char="§"/>
            </a:pPr>
            <a:r>
              <a:rPr lang="en-US" sz="1800" dirty="0" smtClean="0"/>
              <a:t>Final objective is to construct a Hardware-in-the-Loop simulation with an optical payload</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31</a:t>
            </a:fld>
            <a:endParaRPr lang="en-US"/>
          </a:p>
        </p:txBody>
      </p:sp>
    </p:spTree>
    <p:extLst>
      <p:ext uri="{BB962C8B-B14F-4D97-AF65-F5344CB8AC3E}">
        <p14:creationId xmlns:p14="http://schemas.microsoft.com/office/powerpoint/2010/main" val="12407248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Network Architecture</a:t>
            </a:r>
            <a:endParaRPr lang="en-US" dirty="0"/>
          </a:p>
        </p:txBody>
      </p:sp>
      <p:sp>
        <p:nvSpPr>
          <p:cNvPr id="4" name="Text Placeholder 3"/>
          <p:cNvSpPr>
            <a:spLocks noGrp="1"/>
          </p:cNvSpPr>
          <p:nvPr>
            <p:ph type="body" sz="quarter" idx="17"/>
          </p:nvPr>
        </p:nvSpPr>
        <p:spPr>
          <a:xfrm>
            <a:off x="457200" y="1412876"/>
            <a:ext cx="8248650" cy="2368550"/>
          </a:xfrm>
        </p:spPr>
        <p:txBody>
          <a:bodyPr/>
          <a:lstStyle/>
          <a:p>
            <a:r>
              <a:rPr lang="en-US" sz="1800" dirty="0" smtClean="0"/>
              <a:t>Originated by emulating biological neurons</a:t>
            </a:r>
          </a:p>
          <a:p>
            <a:r>
              <a:rPr lang="en-US" sz="1800" dirty="0" smtClean="0"/>
              <a:t>Useful for pattern recognition, data classification</a:t>
            </a:r>
          </a:p>
          <a:p>
            <a:r>
              <a:rPr lang="en-US" sz="1800" dirty="0" smtClean="0"/>
              <a:t>Needs to be trained</a:t>
            </a:r>
          </a:p>
          <a:p>
            <a:r>
              <a:rPr lang="en-US" sz="1800" dirty="0" smtClean="0"/>
              <a:t>When properly trained, shows good degrees of robustness and </a:t>
            </a:r>
            <a:r>
              <a:rPr lang="en-US" sz="1800" dirty="0" err="1" smtClean="0"/>
              <a:t>adaptivity</a:t>
            </a: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32</a:t>
            </a:fld>
            <a:endParaRPr lang="en-US"/>
          </a:p>
        </p:txBody>
      </p:sp>
      <p:grpSp>
        <p:nvGrpSpPr>
          <p:cNvPr id="10" name="Group 9"/>
          <p:cNvGrpSpPr/>
          <p:nvPr/>
        </p:nvGrpSpPr>
        <p:grpSpPr>
          <a:xfrm>
            <a:off x="504256" y="3939896"/>
            <a:ext cx="8154538" cy="2461420"/>
            <a:chOff x="504256" y="3939896"/>
            <a:chExt cx="8154538" cy="246142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256" y="3939896"/>
              <a:ext cx="8154538" cy="2000529"/>
            </a:xfrm>
            <a:prstGeom prst="rect">
              <a:avLst/>
            </a:prstGeom>
          </p:spPr>
        </p:pic>
        <p:sp>
          <p:nvSpPr>
            <p:cNvPr id="9" name="TextBox 8"/>
            <p:cNvSpPr txBox="1"/>
            <p:nvPr/>
          </p:nvSpPr>
          <p:spPr>
            <a:xfrm>
              <a:off x="504256" y="6031984"/>
              <a:ext cx="5352747" cy="369332"/>
            </a:xfrm>
            <a:prstGeom prst="rect">
              <a:avLst/>
            </a:prstGeom>
            <a:noFill/>
          </p:spPr>
          <p:txBody>
            <a:bodyPr wrap="none" rtlCol="0">
              <a:spAutoFit/>
            </a:bodyPr>
            <a:lstStyle/>
            <a:p>
              <a:r>
                <a:rPr lang="en-US" dirty="0" smtClean="0"/>
                <a:t>Network architecture for event recognition problem</a:t>
              </a:r>
              <a:endParaRPr lang="en-US" dirty="0"/>
            </a:p>
          </p:txBody>
        </p:sp>
      </p:grpSp>
    </p:spTree>
    <p:extLst>
      <p:ext uri="{BB962C8B-B14F-4D97-AF65-F5344CB8AC3E}">
        <p14:creationId xmlns:p14="http://schemas.microsoft.com/office/powerpoint/2010/main" val="29257061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33</a:t>
            </a:fld>
            <a:endParaRPr lang="en-US"/>
          </a:p>
        </p:txBody>
      </p:sp>
      <p:sp>
        <p:nvSpPr>
          <p:cNvPr id="30" name="Titolo 1"/>
          <p:cNvSpPr txBox="1">
            <a:spLocks/>
          </p:cNvSpPr>
          <p:nvPr/>
        </p:nvSpPr>
        <p:spPr bwMode="auto">
          <a:xfrm>
            <a:off x="468313" y="4460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sz="2800" b="1" dirty="0" smtClean="0">
                <a:latin typeface="+mn-lt"/>
              </a:rPr>
              <a:t>Activity </a:t>
            </a:r>
            <a:r>
              <a:rPr lang="it-IT" altLang="en-US" sz="2800" b="1" dirty="0">
                <a:latin typeface="+mn-lt"/>
              </a:rPr>
              <a:t>– Payload data selection</a:t>
            </a:r>
          </a:p>
        </p:txBody>
      </p:sp>
      <p:sp>
        <p:nvSpPr>
          <p:cNvPr id="31" name="CasellaDiTesto 1"/>
          <p:cNvSpPr txBox="1">
            <a:spLocks noChangeArrowheads="1"/>
          </p:cNvSpPr>
          <p:nvPr/>
        </p:nvSpPr>
        <p:spPr bwMode="auto">
          <a:xfrm>
            <a:off x="286871" y="1233143"/>
            <a:ext cx="4607857"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marL="0" indent="0" eaLnBrk="1" hangingPunct="1">
              <a:defRPr/>
            </a:pPr>
            <a:r>
              <a:rPr lang="en-US" sz="1600" dirty="0" smtClean="0"/>
              <a:t>COPINS</a:t>
            </a:r>
          </a:p>
          <a:p>
            <a:pPr eaLnBrk="1" hangingPunct="1">
              <a:buFont typeface="Wingdings" panose="05000000000000000000" pitchFamily="2" charset="2"/>
              <a:buChar char="§"/>
              <a:defRPr/>
            </a:pPr>
            <a:r>
              <a:rPr lang="en-US" sz="1600" dirty="0" smtClean="0"/>
              <a:t>Neural networks for image recognition</a:t>
            </a:r>
          </a:p>
          <a:p>
            <a:pPr lvl="1" eaLnBrk="1" hangingPunct="1">
              <a:buFont typeface="Wingdings" panose="05000000000000000000" pitchFamily="2" charset="2"/>
              <a:buChar char="§"/>
              <a:defRPr/>
            </a:pPr>
            <a:r>
              <a:rPr lang="en-US" sz="1600" dirty="0" smtClean="0"/>
              <a:t>Network trained on asteroid pictures</a:t>
            </a:r>
          </a:p>
          <a:p>
            <a:pPr lvl="1" eaLnBrk="1" hangingPunct="1">
              <a:buFont typeface="Wingdings" panose="05000000000000000000" pitchFamily="2" charset="2"/>
              <a:buChar char="§"/>
              <a:defRPr/>
            </a:pPr>
            <a:r>
              <a:rPr lang="en-US" sz="1600" dirty="0" smtClean="0"/>
              <a:t>Tested with different types of asteroid pictures to assess robustness</a:t>
            </a:r>
          </a:p>
          <a:p>
            <a:pPr eaLnBrk="1" hangingPunct="1">
              <a:lnSpc>
                <a:spcPct val="150000"/>
              </a:lnSpc>
              <a:buFont typeface="Wingdings" panose="05000000000000000000" pitchFamily="2" charset="2"/>
              <a:buChar char="§"/>
              <a:defRPr/>
            </a:pPr>
            <a:r>
              <a:rPr lang="en-US" sz="1600" dirty="0" smtClean="0"/>
              <a:t>Backpropagation method</a:t>
            </a:r>
          </a:p>
          <a:p>
            <a:pPr eaLnBrk="1" hangingPunct="1">
              <a:lnSpc>
                <a:spcPct val="150000"/>
              </a:lnSpc>
              <a:buFont typeface="Wingdings" panose="05000000000000000000" pitchFamily="2" charset="2"/>
              <a:buChar char="§"/>
              <a:defRPr/>
            </a:pPr>
            <a:r>
              <a:rPr lang="en-US" sz="1600" dirty="0" smtClean="0"/>
              <a:t>Different architectures explored</a:t>
            </a:r>
          </a:p>
          <a:p>
            <a:pPr lvl="1" eaLnBrk="1" hangingPunct="1">
              <a:buFont typeface="Wingdings" panose="05000000000000000000" pitchFamily="2" charset="2"/>
              <a:buChar char="§"/>
              <a:defRPr/>
            </a:pPr>
            <a:r>
              <a:rPr lang="en-US" sz="1600" dirty="0" smtClean="0"/>
              <a:t>Varying the number of neurons, the random range for weights </a:t>
            </a:r>
            <a:r>
              <a:rPr lang="en-US" sz="1600" dirty="0" err="1" smtClean="0"/>
              <a:t>init</a:t>
            </a:r>
            <a:r>
              <a:rPr lang="en-US" sz="1600" dirty="0" smtClean="0"/>
              <a:t>, learning coefficient, and so on</a:t>
            </a:r>
          </a:p>
          <a:p>
            <a:pPr lvl="1" eaLnBrk="1" hangingPunct="1">
              <a:buFont typeface="Wingdings" panose="05000000000000000000" pitchFamily="2" charset="2"/>
              <a:buChar char="§"/>
              <a:defRPr/>
            </a:pPr>
            <a:r>
              <a:rPr lang="en-US" sz="1600" dirty="0" smtClean="0"/>
              <a:t>Different image quality (from 50x50 pixels to 512x512)</a:t>
            </a:r>
          </a:p>
          <a:p>
            <a:pPr eaLnBrk="1" hangingPunct="1">
              <a:buFont typeface="Wingdings" panose="05000000000000000000" pitchFamily="2" charset="2"/>
              <a:buChar char="§"/>
              <a:defRPr/>
            </a:pPr>
            <a:r>
              <a:rPr lang="en-US" sz="1600" dirty="0" smtClean="0"/>
              <a:t>Concept of operations is taken into account for training</a:t>
            </a:r>
          </a:p>
          <a:p>
            <a:pPr eaLnBrk="1" hangingPunct="1">
              <a:lnSpc>
                <a:spcPct val="150000"/>
              </a:lnSpc>
              <a:buFont typeface="Wingdings" panose="05000000000000000000" pitchFamily="2" charset="2"/>
              <a:buChar char="§"/>
              <a:defRPr/>
            </a:pPr>
            <a:r>
              <a:rPr lang="en-US" sz="1600" dirty="0" smtClean="0"/>
              <a:t>Algorithm trained to:</a:t>
            </a:r>
          </a:p>
          <a:p>
            <a:pPr lvl="1" eaLnBrk="1" hangingPunct="1">
              <a:buFont typeface="Wingdings" panose="05000000000000000000" pitchFamily="2" charset="2"/>
              <a:buChar char="§"/>
              <a:defRPr/>
            </a:pPr>
            <a:r>
              <a:rPr lang="en-US" sz="1600" dirty="0" smtClean="0"/>
              <a:t>Discard low quality photos</a:t>
            </a:r>
          </a:p>
          <a:p>
            <a:pPr lvl="1" eaLnBrk="1" hangingPunct="1">
              <a:buFont typeface="Wingdings" panose="05000000000000000000" pitchFamily="2" charset="2"/>
              <a:buChar char="§"/>
              <a:defRPr/>
            </a:pPr>
            <a:r>
              <a:rPr lang="en-US" sz="1600" dirty="0" smtClean="0"/>
              <a:t>Detect random events (plumes appearing, for example)</a:t>
            </a:r>
          </a:p>
        </p:txBody>
      </p:sp>
      <p:grpSp>
        <p:nvGrpSpPr>
          <p:cNvPr id="32" name="Group 31"/>
          <p:cNvGrpSpPr/>
          <p:nvPr/>
        </p:nvGrpSpPr>
        <p:grpSpPr>
          <a:xfrm>
            <a:off x="5148064" y="1772816"/>
            <a:ext cx="3356450" cy="4828832"/>
            <a:chOff x="6033630" y="1199596"/>
            <a:chExt cx="2558386" cy="3680679"/>
          </a:xfrm>
        </p:grpSpPr>
        <p:sp>
          <p:nvSpPr>
            <p:cNvPr id="33" name="TextBox 8"/>
            <p:cNvSpPr txBox="1">
              <a:spLocks noChangeArrowheads="1"/>
            </p:cNvSpPr>
            <p:nvPr/>
          </p:nvSpPr>
          <p:spPr bwMode="auto">
            <a:xfrm>
              <a:off x="6034259" y="4049278"/>
              <a:ext cx="25545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a:t>Training </a:t>
              </a:r>
              <a:r>
                <a:rPr lang="en-US" altLang="en-US" sz="1200" dirty="0" smtClean="0"/>
                <a:t>subsets examples: asteroid centered, out of focus image, non centered image, plumes</a:t>
              </a:r>
              <a:endParaRPr lang="en-US" altLang="en-US" sz="1200" dirty="0"/>
            </a:p>
          </p:txBody>
        </p:sp>
        <p:grpSp>
          <p:nvGrpSpPr>
            <p:cNvPr id="34" name="Group 7"/>
            <p:cNvGrpSpPr>
              <a:grpSpLocks/>
            </p:cNvGrpSpPr>
            <p:nvPr/>
          </p:nvGrpSpPr>
          <p:grpSpPr bwMode="auto">
            <a:xfrm>
              <a:off x="6033630" y="1199596"/>
              <a:ext cx="2555129" cy="665500"/>
              <a:chOff x="1619672" y="5085184"/>
              <a:chExt cx="6264452" cy="1671450"/>
            </a:xfrm>
          </p:grpSpPr>
          <p:pic>
            <p:nvPicPr>
              <p:cNvPr id="50"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672" y="5085184"/>
                <a:ext cx="1671450" cy="16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6445" y="5085184"/>
                <a:ext cx="1671450" cy="16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1"/>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8613" y="5085184"/>
                <a:ext cx="1671450" cy="16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12675" y="5085185"/>
                <a:ext cx="1671449" cy="1671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19"/>
            <p:cNvGrpSpPr>
              <a:grpSpLocks/>
            </p:cNvGrpSpPr>
            <p:nvPr/>
          </p:nvGrpSpPr>
          <p:grpSpPr bwMode="auto">
            <a:xfrm>
              <a:off x="6037972" y="2653282"/>
              <a:ext cx="2550788" cy="665501"/>
              <a:chOff x="683568" y="4152474"/>
              <a:chExt cx="2803541" cy="819835"/>
            </a:xfrm>
          </p:grpSpPr>
          <p:pic>
            <p:nvPicPr>
              <p:cNvPr id="46" name="Picture 12"/>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67275" y="4152474"/>
                <a:ext cx="819834" cy="81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11"/>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87836" y="4152474"/>
                <a:ext cx="819834" cy="81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0"/>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63527" y="4152474"/>
                <a:ext cx="819834" cy="81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3568" y="4152475"/>
                <a:ext cx="819834" cy="819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 18"/>
            <p:cNvGrpSpPr>
              <a:grpSpLocks/>
            </p:cNvGrpSpPr>
            <p:nvPr/>
          </p:nvGrpSpPr>
          <p:grpSpPr bwMode="auto">
            <a:xfrm>
              <a:off x="6037972" y="1930093"/>
              <a:ext cx="2550787" cy="665500"/>
              <a:chOff x="3635896" y="4152474"/>
              <a:chExt cx="2803540" cy="819834"/>
            </a:xfrm>
          </p:grpSpPr>
          <p:pic>
            <p:nvPicPr>
              <p:cNvPr id="42" name="Picture 13"/>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35896" y="4161475"/>
                <a:ext cx="700885" cy="8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14"/>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36781" y="4152474"/>
                <a:ext cx="700885" cy="8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5"/>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37666" y="4152474"/>
                <a:ext cx="700885" cy="8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6"/>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738551" y="4152474"/>
                <a:ext cx="700885" cy="810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 name="Group 36"/>
            <p:cNvGrpSpPr/>
            <p:nvPr/>
          </p:nvGrpSpPr>
          <p:grpSpPr>
            <a:xfrm>
              <a:off x="6034716" y="3383778"/>
              <a:ext cx="2557300" cy="665500"/>
              <a:chOff x="1289371" y="4197386"/>
              <a:chExt cx="7315624" cy="1831150"/>
            </a:xfrm>
          </p:grpSpPr>
          <p:pic>
            <p:nvPicPr>
              <p:cNvPr id="38" name="Picture 3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11545" y="4197386"/>
                <a:ext cx="1831150" cy="1831150"/>
              </a:xfrm>
              <a:prstGeom prst="rect">
                <a:avLst/>
              </a:prstGeom>
            </p:spPr>
          </p:pic>
          <p:pic>
            <p:nvPicPr>
              <p:cNvPr id="39" name="Picture 3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42695" y="4197386"/>
                <a:ext cx="1831150" cy="1831150"/>
              </a:xfrm>
              <a:prstGeom prst="rect">
                <a:avLst/>
              </a:prstGeom>
            </p:spPr>
          </p:pic>
          <p:pic>
            <p:nvPicPr>
              <p:cNvPr id="40" name="Picture 3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773845" y="4197386"/>
                <a:ext cx="1831150" cy="1831150"/>
              </a:xfrm>
              <a:prstGeom prst="rect">
                <a:avLst/>
              </a:prstGeom>
            </p:spPr>
          </p:pic>
          <p:pic>
            <p:nvPicPr>
              <p:cNvPr id="41" name="Picture 4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289371" y="4197386"/>
                <a:ext cx="1831150" cy="1831150"/>
              </a:xfrm>
              <a:prstGeom prst="rect">
                <a:avLst/>
              </a:prstGeom>
            </p:spPr>
          </p:pic>
        </p:grpSp>
      </p:grpSp>
    </p:spTree>
    <p:extLst>
      <p:ext uri="{BB962C8B-B14F-4D97-AF65-F5344CB8AC3E}">
        <p14:creationId xmlns:p14="http://schemas.microsoft.com/office/powerpoint/2010/main" val="1740318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34</a:t>
            </a:fld>
            <a:endParaRPr lang="en-US"/>
          </a:p>
        </p:txBody>
      </p:sp>
      <p:sp>
        <p:nvSpPr>
          <p:cNvPr id="8" name="Titolo 1"/>
          <p:cNvSpPr txBox="1">
            <a:spLocks/>
          </p:cNvSpPr>
          <p:nvPr/>
        </p:nvSpPr>
        <p:spPr bwMode="auto">
          <a:xfrm>
            <a:off x="457200" y="4460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sz="2800" b="1" dirty="0" smtClean="0">
                <a:latin typeface="+mn-lt"/>
              </a:rPr>
              <a:t>Results obtained – Payload data selection</a:t>
            </a:r>
            <a:endParaRPr lang="it-IT" altLang="en-US" sz="2800" b="1" dirty="0">
              <a:latin typeface="+mn-lt"/>
            </a:endParaRPr>
          </a:p>
        </p:txBody>
      </p:sp>
      <p:grpSp>
        <p:nvGrpSpPr>
          <p:cNvPr id="9" name="Group 8"/>
          <p:cNvGrpSpPr/>
          <p:nvPr/>
        </p:nvGrpSpPr>
        <p:grpSpPr>
          <a:xfrm>
            <a:off x="5049378" y="4383241"/>
            <a:ext cx="3994089" cy="2294034"/>
            <a:chOff x="5032545" y="4037918"/>
            <a:chExt cx="3994089" cy="2294034"/>
          </a:xfrm>
        </p:grpSpPr>
        <p:grpSp>
          <p:nvGrpSpPr>
            <p:cNvPr id="10" name="Group 9"/>
            <p:cNvGrpSpPr/>
            <p:nvPr/>
          </p:nvGrpSpPr>
          <p:grpSpPr>
            <a:xfrm>
              <a:off x="5032545" y="4037918"/>
              <a:ext cx="3994089" cy="2294034"/>
              <a:chOff x="5001802" y="3789040"/>
              <a:chExt cx="3994089" cy="2959868"/>
            </a:xfrm>
          </p:grpSpPr>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1802" y="3789040"/>
                <a:ext cx="3994089" cy="2611438"/>
              </a:xfrm>
              <a:prstGeom prst="rect">
                <a:avLst/>
              </a:prstGeom>
            </p:spPr>
          </p:pic>
          <p:sp>
            <p:nvSpPr>
              <p:cNvPr id="20" name="TextBox 23"/>
              <p:cNvSpPr txBox="1">
                <a:spLocks noChangeArrowheads="1"/>
              </p:cNvSpPr>
              <p:nvPr/>
            </p:nvSpPr>
            <p:spPr bwMode="auto">
              <a:xfrm>
                <a:off x="5001802" y="6471909"/>
                <a:ext cx="12843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smtClean="0"/>
                  <a:t>Plume detection</a:t>
                </a:r>
                <a:endParaRPr lang="en-US" altLang="en-US" sz="1200" dirty="0"/>
              </a:p>
            </p:txBody>
          </p:sp>
        </p:grpSp>
        <p:sp>
          <p:nvSpPr>
            <p:cNvPr id="11" name="Rectangle 10"/>
            <p:cNvSpPr/>
            <p:nvPr/>
          </p:nvSpPr>
          <p:spPr>
            <a:xfrm>
              <a:off x="5128537" y="4169961"/>
              <a:ext cx="729733" cy="75602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6135918" y="4170814"/>
              <a:ext cx="729733" cy="75602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40917" y="4169961"/>
              <a:ext cx="729733" cy="75602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145315" y="4169961"/>
              <a:ext cx="729733" cy="75602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5128001" y="5218319"/>
              <a:ext cx="729733" cy="756022"/>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7143298" y="5218319"/>
              <a:ext cx="729733" cy="756022"/>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6135649" y="5229200"/>
              <a:ext cx="729733" cy="749816"/>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145314" y="5223523"/>
              <a:ext cx="729733" cy="760697"/>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15"/>
          <p:cNvSpPr txBox="1">
            <a:spLocks noChangeArrowheads="1"/>
          </p:cNvSpPr>
          <p:nvPr/>
        </p:nvSpPr>
        <p:spPr bwMode="auto">
          <a:xfrm>
            <a:off x="755293" y="1063645"/>
            <a:ext cx="7632848"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dirty="0" smtClean="0"/>
              <a:t>Different problems were analyzed:</a:t>
            </a:r>
          </a:p>
          <a:p>
            <a:pPr marL="171450" indent="-171450" eaLnBrk="1" hangingPunct="1">
              <a:buFont typeface="Wingdings" panose="05000000000000000000" pitchFamily="2" charset="2"/>
              <a:buChar char="§"/>
            </a:pPr>
            <a:r>
              <a:rPr lang="en-US" altLang="en-US" sz="1600" dirty="0" smtClean="0"/>
              <a:t>Data selection</a:t>
            </a:r>
          </a:p>
          <a:p>
            <a:pPr marL="171450" indent="-171450" eaLnBrk="1" hangingPunct="1">
              <a:buFont typeface="Wingdings" panose="05000000000000000000" pitchFamily="2" charset="2"/>
              <a:buChar char="§"/>
            </a:pPr>
            <a:r>
              <a:rPr lang="en-US" altLang="en-US" sz="1600" dirty="0" smtClean="0"/>
              <a:t>Event recognition</a:t>
            </a:r>
          </a:p>
          <a:p>
            <a:pPr eaLnBrk="1" hangingPunct="1"/>
            <a:endParaRPr lang="en-US" altLang="en-US" sz="1600" dirty="0" smtClean="0"/>
          </a:p>
          <a:p>
            <a:pPr eaLnBrk="1" hangingPunct="1"/>
            <a:r>
              <a:rPr lang="en-US" altLang="en-US" sz="1600" dirty="0" smtClean="0"/>
              <a:t>The proposed algorithm is sufficiently robust to be used for both the cases, and the results are satisfying.</a:t>
            </a:r>
          </a:p>
          <a:p>
            <a:pPr eaLnBrk="1" hangingPunct="1"/>
            <a:r>
              <a:rPr lang="en-US" altLang="en-US" sz="1600" dirty="0" smtClean="0"/>
              <a:t>Improvement can be made by better tuning the network architecture, or by increasing the number of training images.</a:t>
            </a:r>
            <a:endParaRPr lang="en-US" altLang="en-US" sz="1600" dirty="0"/>
          </a:p>
          <a:p>
            <a:pPr marL="171450" indent="-171450" eaLnBrk="1" hangingPunct="1">
              <a:buFont typeface="Wingdings" panose="05000000000000000000" pitchFamily="2" charset="2"/>
              <a:buChar char="§"/>
            </a:pPr>
            <a:r>
              <a:rPr lang="en-US" altLang="en-US" sz="1600" dirty="0" smtClean="0"/>
              <a:t>Images shown in red are interesting because they show particular behavior of the algorithm</a:t>
            </a:r>
          </a:p>
        </p:txBody>
      </p:sp>
      <p:grpSp>
        <p:nvGrpSpPr>
          <p:cNvPr id="22" name="Group 21"/>
          <p:cNvGrpSpPr/>
          <p:nvPr/>
        </p:nvGrpSpPr>
        <p:grpSpPr>
          <a:xfrm>
            <a:off x="539552" y="3789040"/>
            <a:ext cx="4321175" cy="2951936"/>
            <a:chOff x="539552" y="3789040"/>
            <a:chExt cx="4321175" cy="2951936"/>
          </a:xfrm>
        </p:grpSpPr>
        <p:grpSp>
          <p:nvGrpSpPr>
            <p:cNvPr id="23" name="Group 22"/>
            <p:cNvGrpSpPr/>
            <p:nvPr/>
          </p:nvGrpSpPr>
          <p:grpSpPr>
            <a:xfrm>
              <a:off x="539552" y="3789040"/>
              <a:ext cx="4321175" cy="2951936"/>
              <a:chOff x="539552" y="3789040"/>
              <a:chExt cx="4321175" cy="2951936"/>
            </a:xfrm>
          </p:grpSpPr>
          <p:grpSp>
            <p:nvGrpSpPr>
              <p:cNvPr id="25" name="Group 24"/>
              <p:cNvGrpSpPr/>
              <p:nvPr/>
            </p:nvGrpSpPr>
            <p:grpSpPr>
              <a:xfrm>
                <a:off x="539552" y="3789040"/>
                <a:ext cx="4321175" cy="2951936"/>
                <a:chOff x="4211638" y="3281363"/>
                <a:chExt cx="4321175" cy="2951936"/>
              </a:xfrm>
            </p:grpSpPr>
            <p:pic>
              <p:nvPicPr>
                <p:cNvPr id="32" name="Picture 2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3281363"/>
                  <a:ext cx="4321175"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23"/>
                <p:cNvSpPr txBox="1">
                  <a:spLocks noChangeArrowheads="1"/>
                </p:cNvSpPr>
                <p:nvPr/>
              </p:nvSpPr>
              <p:spPr bwMode="auto">
                <a:xfrm>
                  <a:off x="4211638" y="5956300"/>
                  <a:ext cx="18213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dirty="0" smtClean="0"/>
                    <a:t>Asteroid photo selection</a:t>
                  </a:r>
                  <a:endParaRPr lang="en-US" altLang="en-US" sz="1200" dirty="0"/>
                </a:p>
              </p:txBody>
            </p:sp>
            <p:sp>
              <p:nvSpPr>
                <p:cNvPr id="34" name="Rectangle 33"/>
                <p:cNvSpPr/>
                <p:nvPr/>
              </p:nvSpPr>
              <p:spPr>
                <a:xfrm>
                  <a:off x="4315024" y="5191670"/>
                  <a:ext cx="641695" cy="6099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p:cNvSpPr/>
              <p:nvPr/>
            </p:nvSpPr>
            <p:spPr>
              <a:xfrm>
                <a:off x="3225096" y="5699347"/>
                <a:ext cx="641695" cy="6099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100513" y="4811141"/>
                <a:ext cx="641695" cy="609973"/>
              </a:xfrm>
              <a:prstGeom prst="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233738" y="3920554"/>
                <a:ext cx="641695" cy="60997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360884" y="5699346"/>
                <a:ext cx="641695" cy="609973"/>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100512" y="5699346"/>
                <a:ext cx="641695" cy="60997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496672" y="5699346"/>
                <a:ext cx="641695" cy="609973"/>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19238" y="5723234"/>
              <a:ext cx="599413" cy="565647"/>
            </a:xfrm>
            <a:prstGeom prst="rect">
              <a:avLst/>
            </a:prstGeom>
          </p:spPr>
        </p:pic>
      </p:grpSp>
    </p:spTree>
    <p:extLst>
      <p:ext uri="{BB962C8B-B14F-4D97-AF65-F5344CB8AC3E}">
        <p14:creationId xmlns:p14="http://schemas.microsoft.com/office/powerpoint/2010/main" val="249447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p:txBody>
          <a:bodyPr/>
          <a:lstStyle/>
          <a:p>
            <a:r>
              <a:rPr lang="en-US" dirty="0" smtClean="0"/>
              <a:t>Autonomy</a:t>
            </a:r>
            <a:endParaRPr lang="en-US" dirty="0"/>
          </a:p>
        </p:txBody>
      </p:sp>
      <p:sp>
        <p:nvSpPr>
          <p:cNvPr id="3" name="Text Placeholder 1"/>
          <p:cNvSpPr txBox="1">
            <a:spLocks/>
          </p:cNvSpPr>
          <p:nvPr/>
        </p:nvSpPr>
        <p:spPr>
          <a:xfrm>
            <a:off x="1" y="3674177"/>
            <a:ext cx="9144000" cy="867834"/>
          </a:xfrm>
          <a:prstGeom prst="rect">
            <a:avLst/>
          </a:prstGeom>
        </p:spPr>
        <p:txBody>
          <a:bodyPr anchor="t"/>
          <a:lstStyle>
            <a:lvl1pPr marL="0" indent="0" algn="ctr" defTabSz="457200" rtl="0" eaLnBrk="1" latinLnBrk="0" hangingPunct="1">
              <a:spcBef>
                <a:spcPct val="20000"/>
              </a:spcBef>
              <a:buFont typeface="Arial"/>
              <a:buNone/>
              <a:defRPr sz="4800" b="0" i="0"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endParaRPr lang="en-US" sz="2000" dirty="0" smtClean="0"/>
          </a:p>
          <a:p>
            <a:r>
              <a:rPr lang="en-US" sz="2000" dirty="0" smtClean="0"/>
              <a:t>Fuzzy logics for failure detection</a:t>
            </a:r>
            <a:endParaRPr lang="en-US" sz="2000" dirty="0"/>
          </a:p>
        </p:txBody>
      </p:sp>
    </p:spTree>
    <p:extLst>
      <p:ext uri="{BB962C8B-B14F-4D97-AF65-F5344CB8AC3E}">
        <p14:creationId xmlns:p14="http://schemas.microsoft.com/office/powerpoint/2010/main" val="41577480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p:cNvSpPr txBox="1">
            <a:spLocks/>
          </p:cNvSpPr>
          <p:nvPr/>
        </p:nvSpPr>
        <p:spPr bwMode="auto">
          <a:xfrm>
            <a:off x="468313" y="4460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t-IT" altLang="en-US" sz="2800" b="1" dirty="0" smtClean="0">
                <a:latin typeface="+mn-lt"/>
              </a:rPr>
              <a:t>Activity </a:t>
            </a:r>
            <a:r>
              <a:rPr lang="it-IT" altLang="en-US" sz="2800" b="1" dirty="0" smtClean="0">
                <a:latin typeface="+mn-lt"/>
              </a:rPr>
              <a:t>– Failure Detection</a:t>
            </a:r>
            <a:endParaRPr lang="it-IT" altLang="en-US" sz="2800" b="1" dirty="0">
              <a:latin typeface="+mn-lt"/>
            </a:endParaRPr>
          </a:p>
        </p:txBody>
      </p:sp>
      <p:sp>
        <p:nvSpPr>
          <p:cNvPr id="9" name="CasellaDiTesto 1"/>
          <p:cNvSpPr txBox="1">
            <a:spLocks noChangeArrowheads="1"/>
          </p:cNvSpPr>
          <p:nvPr/>
        </p:nvSpPr>
        <p:spPr bwMode="auto">
          <a:xfrm>
            <a:off x="468313" y="1158875"/>
            <a:ext cx="8496300" cy="589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50000"/>
              </a:lnSpc>
              <a:buFont typeface="Wingdings" panose="05000000000000000000" pitchFamily="2" charset="2"/>
              <a:buChar char="§"/>
            </a:pPr>
            <a:r>
              <a:rPr lang="en-US" altLang="en-US" sz="2400" dirty="0" smtClean="0">
                <a:latin typeface="Calibri" panose="020F0502020204030204" pitchFamily="34" charset="0"/>
              </a:rPr>
              <a:t>Autonomous </a:t>
            </a:r>
            <a:r>
              <a:rPr lang="en-US" altLang="en-US" sz="2400" dirty="0">
                <a:latin typeface="Calibri" panose="020F0502020204030204" pitchFamily="34" charset="0"/>
              </a:rPr>
              <a:t>failure detection by means of fuzzy logics</a:t>
            </a:r>
          </a:p>
        </p:txBody>
      </p:sp>
      <p:pic>
        <p:nvPicPr>
          <p:cNvPr id="10"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0475" y="4248150"/>
            <a:ext cx="2520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7"/>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8888" y="1917700"/>
            <a:ext cx="25209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 name="Group 11"/>
          <p:cNvGrpSpPr>
            <a:grpSpLocks/>
          </p:cNvGrpSpPr>
          <p:nvPr/>
        </p:nvGrpSpPr>
        <p:grpSpPr bwMode="auto">
          <a:xfrm>
            <a:off x="5364163" y="1916113"/>
            <a:ext cx="3384550" cy="1201737"/>
            <a:chOff x="5364088" y="1916016"/>
            <a:chExt cx="3384376" cy="1608940"/>
          </a:xfrm>
        </p:grpSpPr>
        <p:pic>
          <p:nvPicPr>
            <p:cNvPr id="13" name="Picture 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4088" y="1916016"/>
              <a:ext cx="2520280" cy="12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28184" y="2322665"/>
              <a:ext cx="2520280" cy="12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TextBox 10"/>
          <p:cNvSpPr txBox="1">
            <a:spLocks noChangeArrowheads="1"/>
          </p:cNvSpPr>
          <p:nvPr/>
        </p:nvSpPr>
        <p:spPr bwMode="auto">
          <a:xfrm>
            <a:off x="468313" y="3163888"/>
            <a:ext cx="43910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dirty="0"/>
              <a:t>Magnetic torquers failure modeling (clockwise, starting top left): float, lock-in-place, hard-over, loss of efficiency</a:t>
            </a:r>
          </a:p>
        </p:txBody>
      </p:sp>
      <p:sp>
        <p:nvSpPr>
          <p:cNvPr id="16" name="TextBox 14"/>
          <p:cNvSpPr txBox="1">
            <a:spLocks noChangeArrowheads="1"/>
          </p:cNvSpPr>
          <p:nvPr/>
        </p:nvSpPr>
        <p:spPr bwMode="auto">
          <a:xfrm>
            <a:off x="4859338" y="3135313"/>
            <a:ext cx="43926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a:t>Definition of fuzzy input and output variables on Matlab: current, d-current, dd-current, error, estimated Loss of Efficiency</a:t>
            </a:r>
          </a:p>
        </p:txBody>
      </p:sp>
      <p:sp>
        <p:nvSpPr>
          <p:cNvPr id="17" name="TextBox 16"/>
          <p:cNvSpPr txBox="1">
            <a:spLocks noChangeArrowheads="1"/>
          </p:cNvSpPr>
          <p:nvPr/>
        </p:nvSpPr>
        <p:spPr bwMode="auto">
          <a:xfrm>
            <a:off x="468313" y="5561013"/>
            <a:ext cx="40316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dirty="0" err="1" smtClean="0"/>
              <a:t>RuleViewer</a:t>
            </a:r>
            <a:r>
              <a:rPr lang="en-US" altLang="en-US" sz="1200" dirty="0" smtClean="0"/>
              <a:t> </a:t>
            </a:r>
            <a:r>
              <a:rPr lang="en-US" altLang="en-US" sz="1200" dirty="0"/>
              <a:t>for the failure detection: each failure mode has specific traits in the characteristics of the monitored </a:t>
            </a:r>
            <a:r>
              <a:rPr lang="en-US" altLang="en-US" sz="1200" dirty="0" smtClean="0"/>
              <a:t>variables. Specific rules have been defined to categorize the failures.</a:t>
            </a:r>
            <a:endParaRPr lang="en-US" altLang="en-US" sz="1200" dirty="0"/>
          </a:p>
        </p:txBody>
      </p:sp>
      <p:pic>
        <p:nvPicPr>
          <p:cNvPr id="18" name="Picture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89755" y="4248150"/>
            <a:ext cx="2469226" cy="1200150"/>
          </a:xfrm>
          <a:prstGeom prst="rect">
            <a:avLst/>
          </a:prstGeom>
        </p:spPr>
      </p:pic>
      <p:sp>
        <p:nvSpPr>
          <p:cNvPr id="19" name="TextBox 16"/>
          <p:cNvSpPr txBox="1">
            <a:spLocks noChangeArrowheads="1"/>
          </p:cNvSpPr>
          <p:nvPr/>
        </p:nvSpPr>
        <p:spPr bwMode="auto">
          <a:xfrm>
            <a:off x="4859338" y="5560883"/>
            <a:ext cx="4141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dirty="0" smtClean="0"/>
              <a:t>Integration of the FDIR algorithms in the simulations of a 3U CubeSat for GNSS Remote Sensing</a:t>
            </a:r>
            <a:endParaRPr lang="en-US" altLang="en-US" sz="1200" dirty="0"/>
          </a:p>
        </p:txBody>
      </p:sp>
    </p:spTree>
    <p:extLst>
      <p:ext uri="{BB962C8B-B14F-4D97-AF65-F5344CB8AC3E}">
        <p14:creationId xmlns:p14="http://schemas.microsoft.com/office/powerpoint/2010/main" val="10628148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p:cNvSpPr txBox="1">
            <a:spLocks/>
          </p:cNvSpPr>
          <p:nvPr/>
        </p:nvSpPr>
        <p:spPr bwMode="auto">
          <a:xfrm>
            <a:off x="457200" y="44608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it-IT" altLang="en-US" sz="2800" b="1" dirty="0" smtClean="0">
                <a:latin typeface="+mn-lt"/>
              </a:rPr>
              <a:t>Results obtained - </a:t>
            </a:r>
            <a:r>
              <a:rPr lang="it-IT" altLang="en-US" sz="2800" b="1" dirty="0"/>
              <a:t>Failure Detection</a:t>
            </a:r>
            <a:endParaRPr lang="it-IT" altLang="en-US" sz="2800" b="1" dirty="0">
              <a:latin typeface="+mn-lt"/>
            </a:endParaRPr>
          </a:p>
        </p:txBody>
      </p:sp>
      <p:sp>
        <p:nvSpPr>
          <p:cNvPr id="9" name="TextBox 15"/>
          <p:cNvSpPr txBox="1">
            <a:spLocks noChangeArrowheads="1"/>
          </p:cNvSpPr>
          <p:nvPr/>
        </p:nvSpPr>
        <p:spPr bwMode="auto">
          <a:xfrm>
            <a:off x="827584" y="1255607"/>
            <a:ext cx="763284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dirty="0" smtClean="0"/>
              <a:t>   Algorithm </a:t>
            </a:r>
            <a:r>
              <a:rPr lang="en-US" altLang="en-US" sz="1200" dirty="0"/>
              <a:t>is verified: all the failures are correctly </a:t>
            </a:r>
            <a:r>
              <a:rPr lang="en-US" altLang="en-US" sz="1200" dirty="0" smtClean="0"/>
              <a:t>detected.</a:t>
            </a:r>
          </a:p>
          <a:p>
            <a:pPr eaLnBrk="1" hangingPunct="1">
              <a:buFont typeface="Wingdings" panose="05000000000000000000" pitchFamily="2" charset="2"/>
              <a:buChar char="§"/>
            </a:pPr>
            <a:r>
              <a:rPr lang="en-US" altLang="en-US" sz="1200" dirty="0" smtClean="0"/>
              <a:t>   Most </a:t>
            </a:r>
            <a:r>
              <a:rPr lang="en-US" altLang="en-US" sz="1200" dirty="0"/>
              <a:t>difficult to detect is the Loss of Efficiency (due to intrinsic behaviors of the failure), but simple filters allow for a stable </a:t>
            </a:r>
            <a:r>
              <a:rPr lang="en-US" altLang="en-US" sz="1200" dirty="0" smtClean="0"/>
              <a:t>identification</a:t>
            </a:r>
          </a:p>
        </p:txBody>
      </p:sp>
      <p:grpSp>
        <p:nvGrpSpPr>
          <p:cNvPr id="10" name="Group 9"/>
          <p:cNvGrpSpPr/>
          <p:nvPr/>
        </p:nvGrpSpPr>
        <p:grpSpPr>
          <a:xfrm>
            <a:off x="1403648" y="2079584"/>
            <a:ext cx="6192688" cy="1613778"/>
            <a:chOff x="1039755" y="2636912"/>
            <a:chExt cx="6750513" cy="2598823"/>
          </a:xfrm>
        </p:grpSpPr>
        <p:pic>
          <p:nvPicPr>
            <p:cNvPr id="1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0134" y="2636912"/>
              <a:ext cx="5443732" cy="177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1039755" y="4492271"/>
              <a:ext cx="6750513" cy="743464"/>
            </a:xfrm>
            <a:prstGeom prst="rect">
              <a:avLst/>
            </a:prstGeom>
            <a:noFill/>
          </p:spPr>
          <p:txBody>
            <a:bodyPr wrap="square" rtlCol="0">
              <a:spAutoFit/>
            </a:bodyPr>
            <a:lstStyle/>
            <a:p>
              <a:r>
                <a:rPr lang="en-US" sz="1200" dirty="0" smtClean="0"/>
                <a:t>Failure detection: four different types of failure are activated in a sequence. Instabilities are due to the fact that sometimes controller command is equal to the failed value.</a:t>
              </a:r>
              <a:endParaRPr lang="en-US" sz="1200" dirty="0"/>
            </a:p>
          </p:txBody>
        </p:sp>
      </p:grpSp>
      <p:grpSp>
        <p:nvGrpSpPr>
          <p:cNvPr id="13" name="Group 12"/>
          <p:cNvGrpSpPr/>
          <p:nvPr/>
        </p:nvGrpSpPr>
        <p:grpSpPr>
          <a:xfrm>
            <a:off x="1027297" y="4458275"/>
            <a:ext cx="7089406" cy="1842087"/>
            <a:chOff x="1183070" y="4653136"/>
            <a:chExt cx="7089406" cy="1964940"/>
          </a:xfrm>
        </p:grpSpPr>
        <p:pic>
          <p:nvPicPr>
            <p:cNvPr id="14" name="Immagine 17"/>
            <p:cNvPicPr/>
            <p:nvPr/>
          </p:nvPicPr>
          <p:blipFill>
            <a:blip r:embed="rId4" cstate="print">
              <a:extLst>
                <a:ext uri="{28A0092B-C50C-407E-A947-70E740481C1C}">
                  <a14:useLocalDpi xmlns:a14="http://schemas.microsoft.com/office/drawing/2010/main" val="0"/>
                </a:ext>
              </a:extLst>
            </a:blip>
            <a:stretch>
              <a:fillRect/>
            </a:stretch>
          </p:blipFill>
          <p:spPr>
            <a:xfrm>
              <a:off x="3005675" y="5636410"/>
              <a:ext cx="1565174" cy="981666"/>
            </a:xfrm>
            <a:prstGeom prst="rect">
              <a:avLst/>
            </a:prstGeom>
            <a:noFill/>
            <a:ln>
              <a:noFill/>
            </a:ln>
            <a:effectLst>
              <a:outerShdw blurRad="63500" sx="102000" sy="102000" algn="ctr" rotWithShape="0">
                <a:prstClr val="black">
                  <a:alpha val="40000"/>
                </a:prstClr>
              </a:outerShdw>
            </a:effectLst>
          </p:spPr>
        </p:pic>
        <p:pic>
          <p:nvPicPr>
            <p:cNvPr id="15" name="Immagine 18"/>
            <p:cNvPicPr/>
            <p:nvPr/>
          </p:nvPicPr>
          <p:blipFill>
            <a:blip r:embed="rId5" cstate="print">
              <a:extLst>
                <a:ext uri="{28A0092B-C50C-407E-A947-70E740481C1C}">
                  <a14:useLocalDpi xmlns:a14="http://schemas.microsoft.com/office/drawing/2010/main" val="0"/>
                </a:ext>
              </a:extLst>
            </a:blip>
            <a:stretch>
              <a:fillRect/>
            </a:stretch>
          </p:blipFill>
          <p:spPr>
            <a:xfrm>
              <a:off x="3004345" y="4653136"/>
              <a:ext cx="1566504" cy="981666"/>
            </a:xfrm>
            <a:prstGeom prst="rect">
              <a:avLst/>
            </a:prstGeom>
            <a:noFill/>
            <a:ln>
              <a:noFill/>
            </a:ln>
            <a:effectLst>
              <a:outerShdw blurRad="63500" sx="102000" sy="102000" algn="ctr" rotWithShape="0">
                <a:prstClr val="black">
                  <a:alpha val="40000"/>
                </a:prstClr>
              </a:outerShdw>
            </a:effectLst>
          </p:spPr>
        </p:pic>
        <p:pic>
          <p:nvPicPr>
            <p:cNvPr id="16" name="Immagin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4645" y="4653136"/>
              <a:ext cx="1587830" cy="981666"/>
            </a:xfrm>
            <a:prstGeom prst="rect">
              <a:avLst/>
            </a:prstGeom>
            <a:noFill/>
            <a:ln>
              <a:noFill/>
            </a:ln>
            <a:effectLst>
              <a:outerShdw blurRad="63500" sx="102000" sy="102000" algn="ctr" rotWithShape="0">
                <a:prstClr val="black">
                  <a:alpha val="40000"/>
                </a:prstClr>
              </a:outerShdw>
            </a:effectLst>
          </p:spPr>
        </p:pic>
        <p:pic>
          <p:nvPicPr>
            <p:cNvPr id="17" name="Segnaposto contenuto 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6366" y="5634802"/>
              <a:ext cx="1586110" cy="983274"/>
            </a:xfrm>
            <a:prstGeom prst="rect">
              <a:avLst/>
            </a:prstGeom>
            <a:noFill/>
            <a:ln>
              <a:noFill/>
            </a:ln>
            <a:effectLst>
              <a:outerShdw blurRad="63500" sx="102000" sy="102000" algn="ctr" rotWithShape="0">
                <a:prstClr val="black">
                  <a:alpha val="40000"/>
                </a:prstClr>
              </a:outerShdw>
            </a:effectLst>
          </p:spPr>
        </p:pic>
        <p:pic>
          <p:nvPicPr>
            <p:cNvPr id="18" name="Immagin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83070" y="4653136"/>
              <a:ext cx="1557432" cy="983274"/>
            </a:xfrm>
            <a:prstGeom prst="rect">
              <a:avLst/>
            </a:prstGeom>
            <a:noFill/>
            <a:ln>
              <a:noFill/>
            </a:ln>
            <a:effectLst>
              <a:outerShdw blurRad="63500" sx="102000" sy="102000" algn="ctr" rotWithShape="0">
                <a:prstClr val="black">
                  <a:alpha val="40000"/>
                </a:prstClr>
              </a:outerShdw>
            </a:effectLst>
          </p:spPr>
        </p:pic>
        <p:pic>
          <p:nvPicPr>
            <p:cNvPr id="19" name="Segnaposto contenuto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85105" y="5636410"/>
              <a:ext cx="1563139" cy="981666"/>
            </a:xfrm>
            <a:prstGeom prst="rect">
              <a:avLst/>
            </a:prstGeom>
            <a:noFill/>
            <a:ln>
              <a:noFill/>
            </a:ln>
            <a:effectLst>
              <a:outerShdw blurRad="63500" sx="102000" sy="102000" algn="ctr" rotWithShape="0">
                <a:prstClr val="black">
                  <a:alpha val="40000"/>
                </a:prstClr>
              </a:outerShdw>
            </a:effectLst>
          </p:spPr>
        </p:pic>
        <p:pic>
          <p:nvPicPr>
            <p:cNvPr id="20" name="Immagin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34692" y="4653136"/>
              <a:ext cx="1587830" cy="985123"/>
            </a:xfrm>
            <a:prstGeom prst="rect">
              <a:avLst/>
            </a:prstGeom>
            <a:noFill/>
            <a:ln>
              <a:noFill/>
            </a:ln>
            <a:effectLst>
              <a:outerShdw blurRad="63500" sx="102000" sy="102000" algn="ctr" rotWithShape="0">
                <a:prstClr val="black">
                  <a:alpha val="40000"/>
                </a:prstClr>
              </a:outerShdw>
            </a:effectLst>
          </p:spPr>
        </p:pic>
        <p:pic>
          <p:nvPicPr>
            <p:cNvPr id="21" name="Segnaposto contenuto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834692" y="5634802"/>
              <a:ext cx="1587830" cy="983274"/>
            </a:xfrm>
            <a:prstGeom prst="rect">
              <a:avLst/>
            </a:prstGeom>
            <a:noFill/>
            <a:ln>
              <a:noFill/>
            </a:ln>
            <a:effectLst>
              <a:outerShdw blurRad="63500" sx="102000" sy="102000" algn="ctr" rotWithShape="0">
                <a:prstClr val="black">
                  <a:alpha val="40000"/>
                </a:prstClr>
              </a:outerShdw>
            </a:effectLst>
          </p:spPr>
        </p:pic>
      </p:grpSp>
      <p:sp>
        <p:nvSpPr>
          <p:cNvPr id="22" name="TextBox 15"/>
          <p:cNvSpPr txBox="1">
            <a:spLocks noChangeArrowheads="1"/>
          </p:cNvSpPr>
          <p:nvPr/>
        </p:nvSpPr>
        <p:spPr bwMode="auto">
          <a:xfrm>
            <a:off x="827584" y="3844986"/>
            <a:ext cx="76328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dirty="0" smtClean="0"/>
              <a:t>   Algorithm has been tested in the 3STAR CubeSat simulation, developing a fault tolerant attitude control solution</a:t>
            </a:r>
          </a:p>
        </p:txBody>
      </p:sp>
      <p:sp>
        <p:nvSpPr>
          <p:cNvPr id="23" name="TextBox 15"/>
          <p:cNvSpPr txBox="1">
            <a:spLocks noChangeArrowheads="1"/>
          </p:cNvSpPr>
          <p:nvPr/>
        </p:nvSpPr>
        <p:spPr bwMode="auto">
          <a:xfrm>
            <a:off x="827584" y="6311979"/>
            <a:ext cx="763284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Font typeface="Wingdings" panose="05000000000000000000" pitchFamily="2" charset="2"/>
              <a:buChar char="§"/>
            </a:pPr>
            <a:r>
              <a:rPr lang="en-US" altLang="en-US" sz="1200" dirty="0" smtClean="0"/>
              <a:t>   Simulation of the Attitude Control System with failure modes for the Magnetic Torquers</a:t>
            </a:r>
          </a:p>
        </p:txBody>
      </p:sp>
    </p:spTree>
    <p:extLst>
      <p:ext uri="{BB962C8B-B14F-4D97-AF65-F5344CB8AC3E}">
        <p14:creationId xmlns:p14="http://schemas.microsoft.com/office/powerpoint/2010/main" val="1014619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p:txBody>
          <a:bodyPr/>
          <a:lstStyle/>
          <a:p>
            <a:r>
              <a:rPr lang="en-US" dirty="0" smtClean="0"/>
              <a:t>Inflatable Antenna</a:t>
            </a:r>
            <a:endParaRPr lang="en-US" dirty="0"/>
          </a:p>
        </p:txBody>
      </p:sp>
    </p:spTree>
    <p:extLst>
      <p:ext uri="{BB962C8B-B14F-4D97-AF65-F5344CB8AC3E}">
        <p14:creationId xmlns:p14="http://schemas.microsoft.com/office/powerpoint/2010/main" val="196442474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dirty="0"/>
          </a:p>
        </p:txBody>
      </p:sp>
      <p:sp>
        <p:nvSpPr>
          <p:cNvPr id="3" name="Title 2"/>
          <p:cNvSpPr>
            <a:spLocks noGrp="1"/>
          </p:cNvSpPr>
          <p:nvPr>
            <p:ph type="ctrTitle"/>
          </p:nvPr>
        </p:nvSpPr>
        <p:spPr/>
        <p:txBody>
          <a:bodyPr/>
          <a:lstStyle/>
          <a:p>
            <a:r>
              <a:rPr lang="en-US" dirty="0" smtClean="0"/>
              <a:t>Inflatable Antenna</a:t>
            </a:r>
            <a:endParaRPr lang="en-US" dirty="0"/>
          </a:p>
        </p:txBody>
      </p:sp>
      <p:sp>
        <p:nvSpPr>
          <p:cNvPr id="5" name="Date Placeholder 4"/>
          <p:cNvSpPr>
            <a:spLocks noGrp="1"/>
          </p:cNvSpPr>
          <p:nvPr>
            <p:ph type="dt" sz="half" idx="18"/>
          </p:nvPr>
        </p:nvSpPr>
        <p:spPr/>
        <p:txBody>
          <a:bodyPr/>
          <a:lstStyle/>
          <a:p>
            <a:fld id="{42CCA89F-CB9D-4E23-B002-AEE117E1320D}" type="datetime1">
              <a:rPr lang="en-US" smtClean="0"/>
              <a:t>12/9/2015</a:t>
            </a:fld>
            <a:endParaRPr lang="en-US" dirty="0"/>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39</a:t>
            </a:fld>
            <a:endParaRPr lang="en-US"/>
          </a:p>
        </p:txBody>
      </p:sp>
      <p:pic>
        <p:nvPicPr>
          <p:cNvPr id="8" name="Picture 7"/>
          <p:cNvPicPr>
            <a:picLocks noChangeAspect="1"/>
          </p:cNvPicPr>
          <p:nvPr/>
        </p:nvPicPr>
        <p:blipFill>
          <a:blip r:embed="rId3"/>
          <a:stretch>
            <a:fillRect/>
          </a:stretch>
        </p:blipFill>
        <p:spPr>
          <a:xfrm>
            <a:off x="5777748" y="2413136"/>
            <a:ext cx="2494715" cy="2465941"/>
          </a:xfrm>
          <a:prstGeom prst="rect">
            <a:avLst/>
          </a:prstGeom>
        </p:spPr>
      </p:pic>
      <p:sp>
        <p:nvSpPr>
          <p:cNvPr id="9" name="Text Placeholder 3"/>
          <p:cNvSpPr>
            <a:spLocks noGrp="1"/>
          </p:cNvSpPr>
          <p:nvPr>
            <p:ph type="body" sz="quarter" idx="17"/>
          </p:nvPr>
        </p:nvSpPr>
        <p:spPr>
          <a:xfrm>
            <a:off x="454026" y="2983072"/>
            <a:ext cx="5621865" cy="1459179"/>
          </a:xfrm>
        </p:spPr>
        <p:txBody>
          <a:bodyPr/>
          <a:lstStyle/>
          <a:p>
            <a:r>
              <a:rPr lang="en-US" sz="1200" dirty="0" smtClean="0"/>
              <a:t>Allows to study different configuration of the inflatable antenna on a CubeSat</a:t>
            </a:r>
          </a:p>
          <a:p>
            <a:r>
              <a:rPr lang="en-US" sz="1200" dirty="0" smtClean="0"/>
              <a:t>1U to 6U are supported</a:t>
            </a:r>
          </a:p>
          <a:p>
            <a:r>
              <a:rPr lang="en-US" sz="1200" dirty="0" smtClean="0"/>
              <a:t>Antenna diameters from 0.5m to 4m</a:t>
            </a:r>
          </a:p>
          <a:p>
            <a:r>
              <a:rPr lang="en-US" sz="1200" dirty="0" smtClean="0"/>
              <a:t>Calculates predicted gains, </a:t>
            </a:r>
            <a:r>
              <a:rPr lang="en-US" sz="1200" dirty="0" err="1" smtClean="0"/>
              <a:t>intertias</a:t>
            </a:r>
            <a:r>
              <a:rPr lang="en-US" sz="1200" dirty="0" smtClean="0"/>
              <a:t> and volumes</a:t>
            </a:r>
          </a:p>
          <a:p>
            <a:r>
              <a:rPr lang="en-US" sz="1200" dirty="0" smtClean="0"/>
              <a:t>Allows to specify a filling gas</a:t>
            </a:r>
            <a:endParaRPr lang="en-US" sz="12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513" y="1361206"/>
            <a:ext cx="1865181" cy="139888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2361524" y="1536154"/>
            <a:ext cx="1399588" cy="104969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3410727" y="1532032"/>
            <a:ext cx="1403497" cy="1052623"/>
          </a:xfrm>
          <a:prstGeom prst="rect">
            <a:avLst/>
          </a:prstGeom>
        </p:spPr>
      </p:pic>
      <p:sp>
        <p:nvSpPr>
          <p:cNvPr id="12" name="TextBox 10"/>
          <p:cNvSpPr txBox="1">
            <a:spLocks noChangeArrowheads="1"/>
          </p:cNvSpPr>
          <p:nvPr/>
        </p:nvSpPr>
        <p:spPr bwMode="auto">
          <a:xfrm>
            <a:off x="4700587" y="1827510"/>
            <a:ext cx="39338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indent="-171450" eaLnBrk="1" hangingPunct="1">
              <a:buFont typeface="Arial" panose="020B0604020202020204" pitchFamily="34" charset="0"/>
              <a:buChar char="•"/>
            </a:pPr>
            <a:r>
              <a:rPr lang="en-US" altLang="en-US" sz="1200" dirty="0" smtClean="0"/>
              <a:t>Characterizations test for the inflatable antenna prototype</a:t>
            </a:r>
          </a:p>
        </p:txBody>
      </p:sp>
      <p:pic>
        <p:nvPicPr>
          <p:cNvPr id="14" name="Picture 13"/>
          <p:cNvPicPr>
            <a:picLocks noChangeAspect="1"/>
          </p:cNvPicPr>
          <p:nvPr/>
        </p:nvPicPr>
        <p:blipFill>
          <a:blip r:embed="rId7"/>
          <a:stretch>
            <a:fillRect/>
          </a:stretch>
        </p:blipFill>
        <p:spPr>
          <a:xfrm>
            <a:off x="764648" y="4593961"/>
            <a:ext cx="1677953" cy="1870074"/>
          </a:xfrm>
          <a:prstGeom prst="rect">
            <a:avLst/>
          </a:prstGeom>
        </p:spPr>
      </p:pic>
      <p:sp>
        <p:nvSpPr>
          <p:cNvPr id="15" name="TextBox 10"/>
          <p:cNvSpPr txBox="1">
            <a:spLocks noChangeArrowheads="1"/>
          </p:cNvSpPr>
          <p:nvPr/>
        </p:nvSpPr>
        <p:spPr bwMode="auto">
          <a:xfrm>
            <a:off x="2581275" y="5206201"/>
            <a:ext cx="48625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171450" indent="-171450" eaLnBrk="1" hangingPunct="1">
              <a:buFont typeface="Arial" panose="020B0604020202020204" pitchFamily="34" charset="0"/>
              <a:buChar char="•"/>
            </a:pPr>
            <a:r>
              <a:rPr lang="en-US" altLang="en-US" sz="1200" dirty="0" smtClean="0"/>
              <a:t>Modeling of the inflatable antenna on MSC Adams</a:t>
            </a:r>
          </a:p>
          <a:p>
            <a:pPr marL="171450" indent="-171450" eaLnBrk="1" hangingPunct="1">
              <a:buFont typeface="Arial" panose="020B0604020202020204" pitchFamily="34" charset="0"/>
              <a:buChar char="•"/>
            </a:pPr>
            <a:r>
              <a:rPr lang="en-US" altLang="en-US" sz="1200" dirty="0" smtClean="0"/>
              <a:t>Preparation for the future Small Satellite Dynamic Test-bed tests</a:t>
            </a:r>
          </a:p>
        </p:txBody>
      </p:sp>
    </p:spTree>
    <p:extLst>
      <p:ext uri="{BB962C8B-B14F-4D97-AF65-F5344CB8AC3E}">
        <p14:creationId xmlns:p14="http://schemas.microsoft.com/office/powerpoint/2010/main" val="18289384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p:txBody>
          <a:bodyPr/>
          <a:lstStyle/>
          <a:p>
            <a:r>
              <a:rPr lang="en-US" dirty="0" smtClean="0"/>
              <a:t>COPINS</a:t>
            </a:r>
            <a:endParaRPr lang="en-US" dirty="0"/>
          </a:p>
        </p:txBody>
      </p:sp>
      <p:sp>
        <p:nvSpPr>
          <p:cNvPr id="3" name="Text Placeholder 1"/>
          <p:cNvSpPr txBox="1">
            <a:spLocks/>
          </p:cNvSpPr>
          <p:nvPr/>
        </p:nvSpPr>
        <p:spPr>
          <a:xfrm>
            <a:off x="1" y="3674177"/>
            <a:ext cx="9144000" cy="867834"/>
          </a:xfrm>
          <a:prstGeom prst="rect">
            <a:avLst/>
          </a:prstGeom>
        </p:spPr>
        <p:txBody>
          <a:bodyPr anchor="t"/>
          <a:lstStyle>
            <a:lvl1pPr marL="0" indent="0" algn="ctr" defTabSz="457200" rtl="0" eaLnBrk="1" latinLnBrk="0" hangingPunct="1">
              <a:spcBef>
                <a:spcPct val="20000"/>
              </a:spcBef>
              <a:buFont typeface="Arial"/>
              <a:buNone/>
              <a:defRPr sz="4800" b="0" i="0" kern="1200" baseline="0">
                <a:solidFill>
                  <a:schemeClr val="tx1"/>
                </a:solidFill>
                <a:latin typeface="Arial"/>
                <a:ea typeface="+mn-ea"/>
                <a:cs typeface="Arial"/>
              </a:defRPr>
            </a:lvl1pPr>
            <a:lvl2pPr marL="457200" indent="0" algn="l" defTabSz="457200" rtl="0" eaLnBrk="1" latinLnBrk="0" hangingPunct="1">
              <a:spcBef>
                <a:spcPct val="20000"/>
              </a:spcBef>
              <a:buFont typeface="Arial"/>
              <a:buNone/>
              <a:defRPr sz="2000" b="1" kern="1200">
                <a:solidFill>
                  <a:schemeClr val="tx1"/>
                </a:solidFill>
                <a:latin typeface="+mn-lt"/>
                <a:ea typeface="+mn-ea"/>
                <a:cs typeface="+mn-cs"/>
              </a:defRPr>
            </a:lvl2pPr>
            <a:lvl3pPr marL="914400" indent="0" algn="l" defTabSz="457200" rtl="0" eaLnBrk="1" latinLnBrk="0" hangingPunct="1">
              <a:spcBef>
                <a:spcPct val="20000"/>
              </a:spcBef>
              <a:buFont typeface="Arial"/>
              <a:buNone/>
              <a:defRPr sz="1800" b="1" kern="1200">
                <a:solidFill>
                  <a:schemeClr val="tx1"/>
                </a:solidFill>
                <a:latin typeface="+mn-lt"/>
                <a:ea typeface="+mn-ea"/>
                <a:cs typeface="+mn-cs"/>
              </a:defRPr>
            </a:lvl3pPr>
            <a:lvl4pPr marL="1371600" indent="0" algn="l" defTabSz="457200" rtl="0" eaLnBrk="1" latinLnBrk="0" hangingPunct="1">
              <a:spcBef>
                <a:spcPct val="20000"/>
              </a:spcBef>
              <a:buFont typeface="Arial"/>
              <a:buNone/>
              <a:defRPr sz="1600" b="1" kern="1200">
                <a:solidFill>
                  <a:schemeClr val="tx1"/>
                </a:solidFill>
                <a:latin typeface="+mn-lt"/>
                <a:ea typeface="+mn-ea"/>
                <a:cs typeface="+mn-cs"/>
              </a:defRPr>
            </a:lvl4pPr>
            <a:lvl5pPr marL="1828800" indent="0" algn="l" defTabSz="457200" rtl="0" eaLnBrk="1" latinLnBrk="0" hangingPunct="1">
              <a:spcBef>
                <a:spcPct val="20000"/>
              </a:spcBef>
              <a:buFont typeface="Arial"/>
              <a:buNone/>
              <a:defRPr sz="1600" b="1" kern="1200">
                <a:solidFill>
                  <a:schemeClr val="tx1"/>
                </a:solidFill>
                <a:latin typeface="+mn-lt"/>
                <a:ea typeface="+mn-ea"/>
                <a:cs typeface="+mn-cs"/>
              </a:defRPr>
            </a:lvl5pPr>
            <a:lvl6pPr marL="2286000" indent="0" algn="l" defTabSz="457200" rtl="0" eaLnBrk="1" latinLnBrk="0" hangingPunct="1">
              <a:spcBef>
                <a:spcPct val="20000"/>
              </a:spcBef>
              <a:buFont typeface="Arial"/>
              <a:buNone/>
              <a:defRPr sz="1600" b="1" kern="1200">
                <a:solidFill>
                  <a:schemeClr val="tx1"/>
                </a:solidFill>
                <a:latin typeface="+mn-lt"/>
                <a:ea typeface="+mn-ea"/>
                <a:cs typeface="+mn-cs"/>
              </a:defRPr>
            </a:lvl6pPr>
            <a:lvl7pPr marL="2743200" indent="0" algn="l" defTabSz="457200" rtl="0" eaLnBrk="1" latinLnBrk="0" hangingPunct="1">
              <a:spcBef>
                <a:spcPct val="20000"/>
              </a:spcBef>
              <a:buFont typeface="Arial"/>
              <a:buNone/>
              <a:defRPr sz="1600" b="1" kern="1200">
                <a:solidFill>
                  <a:schemeClr val="tx1"/>
                </a:solidFill>
                <a:latin typeface="+mn-lt"/>
                <a:ea typeface="+mn-ea"/>
                <a:cs typeface="+mn-cs"/>
              </a:defRPr>
            </a:lvl7pPr>
            <a:lvl8pPr marL="3200400" indent="0" algn="l" defTabSz="457200" rtl="0" eaLnBrk="1" latinLnBrk="0" hangingPunct="1">
              <a:spcBef>
                <a:spcPct val="20000"/>
              </a:spcBef>
              <a:buFont typeface="Arial"/>
              <a:buNone/>
              <a:defRPr sz="1600" b="1" kern="1200">
                <a:solidFill>
                  <a:schemeClr val="tx1"/>
                </a:solidFill>
                <a:latin typeface="+mn-lt"/>
                <a:ea typeface="+mn-ea"/>
                <a:cs typeface="+mn-cs"/>
              </a:defRPr>
            </a:lvl8pPr>
            <a:lvl9pPr marL="3657600" indent="0" algn="l" defTabSz="457200" rtl="0" eaLnBrk="1" latinLnBrk="0" hangingPunct="1">
              <a:spcBef>
                <a:spcPct val="20000"/>
              </a:spcBef>
              <a:buFont typeface="Arial"/>
              <a:buNone/>
              <a:defRPr sz="1600" b="1" kern="1200">
                <a:solidFill>
                  <a:schemeClr val="tx1"/>
                </a:solidFill>
                <a:latin typeface="+mn-lt"/>
                <a:ea typeface="+mn-ea"/>
                <a:cs typeface="+mn-cs"/>
              </a:defRPr>
            </a:lvl9pPr>
          </a:lstStyle>
          <a:p>
            <a:endParaRPr lang="en-US" sz="2000" dirty="0" smtClean="0"/>
          </a:p>
          <a:p>
            <a:r>
              <a:rPr lang="en-US" sz="2000" dirty="0" smtClean="0"/>
              <a:t>Cubesat </a:t>
            </a:r>
            <a:r>
              <a:rPr lang="en-US" sz="2000" dirty="0"/>
              <a:t>Opportunity Payload Intersatellite Network Sensors</a:t>
            </a:r>
            <a:br>
              <a:rPr lang="en-US" sz="2000" dirty="0"/>
            </a:br>
            <a:endParaRPr lang="en-US" sz="2000" dirty="0"/>
          </a:p>
        </p:txBody>
      </p:sp>
    </p:spTree>
    <p:extLst>
      <p:ext uri="{BB962C8B-B14F-4D97-AF65-F5344CB8AC3E}">
        <p14:creationId xmlns:p14="http://schemas.microsoft.com/office/powerpoint/2010/main" val="877114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3"/>
          </p:nvPr>
        </p:nvSpPr>
        <p:spPr>
          <a:xfrm>
            <a:off x="0" y="2589026"/>
            <a:ext cx="9144000" cy="1679948"/>
          </a:xfrm>
        </p:spPr>
        <p:txBody>
          <a:bodyPr/>
          <a:lstStyle/>
          <a:p>
            <a:r>
              <a:rPr lang="en-US" dirty="0" smtClean="0"/>
              <a:t>Small Satellite Mission</a:t>
            </a:r>
          </a:p>
          <a:p>
            <a:r>
              <a:rPr lang="en-US" dirty="0" smtClean="0"/>
              <a:t>Database</a:t>
            </a:r>
            <a:endParaRPr lang="en-US" dirty="0"/>
          </a:p>
        </p:txBody>
      </p:sp>
    </p:spTree>
    <p:extLst>
      <p:ext uri="{BB962C8B-B14F-4D97-AF65-F5344CB8AC3E}">
        <p14:creationId xmlns:p14="http://schemas.microsoft.com/office/powerpoint/2010/main" val="362901428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en-US" dirty="0"/>
          </a:p>
        </p:txBody>
      </p:sp>
      <p:sp>
        <p:nvSpPr>
          <p:cNvPr id="3" name="Title 2"/>
          <p:cNvSpPr>
            <a:spLocks noGrp="1"/>
          </p:cNvSpPr>
          <p:nvPr>
            <p:ph type="ctrTitle"/>
          </p:nvPr>
        </p:nvSpPr>
        <p:spPr/>
        <p:txBody>
          <a:bodyPr/>
          <a:lstStyle/>
          <a:p>
            <a:r>
              <a:rPr lang="en-US" dirty="0" smtClean="0"/>
              <a:t>Small Satellite Database</a:t>
            </a:r>
            <a:endParaRPr lang="en-US" dirty="0"/>
          </a:p>
        </p:txBody>
      </p:sp>
      <p:sp>
        <p:nvSpPr>
          <p:cNvPr id="5" name="Date Placeholder 4"/>
          <p:cNvSpPr>
            <a:spLocks noGrp="1"/>
          </p:cNvSpPr>
          <p:nvPr>
            <p:ph type="dt" sz="half" idx="18"/>
          </p:nvPr>
        </p:nvSpPr>
        <p:spPr/>
        <p:txBody>
          <a:bodyPr/>
          <a:lstStyle/>
          <a:p>
            <a:fld id="{3944861C-904C-450D-A200-65D90CDF8701}" type="datetime1">
              <a:rPr lang="en-US" smtClean="0"/>
              <a:t>12/9/2015</a:t>
            </a:fld>
            <a:endParaRPr lang="en-US" dirty="0"/>
          </a:p>
        </p:txBody>
      </p:sp>
      <p:sp>
        <p:nvSpPr>
          <p:cNvPr id="6" name="Footer Placeholder 5"/>
          <p:cNvSpPr>
            <a:spLocks noGrp="1"/>
          </p:cNvSpPr>
          <p:nvPr>
            <p:ph type="ftr" sz="quarter" idx="19"/>
          </p:nvPr>
        </p:nvSpPr>
        <p:spPr/>
        <p:txBody>
          <a:bodyPr/>
          <a:lstStyle/>
          <a:p>
            <a:r>
              <a:rPr lang="it-IT" dirty="0"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41</a:t>
            </a:fld>
            <a:endParaRPr lang="en-US"/>
          </a:p>
        </p:txBody>
      </p:sp>
      <p:pic>
        <p:nvPicPr>
          <p:cNvPr id="8" name="Picture 7"/>
          <p:cNvPicPr>
            <a:picLocks noChangeAspect="1"/>
          </p:cNvPicPr>
          <p:nvPr/>
        </p:nvPicPr>
        <p:blipFill>
          <a:blip r:embed="rId3"/>
          <a:stretch>
            <a:fillRect/>
          </a:stretch>
        </p:blipFill>
        <p:spPr>
          <a:xfrm>
            <a:off x="146391" y="1347787"/>
            <a:ext cx="6078197" cy="5053013"/>
          </a:xfrm>
          <a:prstGeom prst="rect">
            <a:avLst/>
          </a:prstGeom>
        </p:spPr>
      </p:pic>
      <p:pic>
        <p:nvPicPr>
          <p:cNvPr id="9" name="Picture 8"/>
          <p:cNvPicPr>
            <a:picLocks noChangeAspect="1"/>
          </p:cNvPicPr>
          <p:nvPr/>
        </p:nvPicPr>
        <p:blipFill>
          <a:blip r:embed="rId4"/>
          <a:stretch>
            <a:fillRect/>
          </a:stretch>
        </p:blipFill>
        <p:spPr>
          <a:xfrm>
            <a:off x="6286501" y="1347787"/>
            <a:ext cx="2738914" cy="1276436"/>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2541" y="2726883"/>
            <a:ext cx="2831459" cy="2821430"/>
          </a:xfrm>
          <a:prstGeom prst="rect">
            <a:avLst/>
          </a:prstGeom>
        </p:spPr>
      </p:pic>
      <p:pic>
        <p:nvPicPr>
          <p:cNvPr id="12" name="Picture 11"/>
          <p:cNvPicPr>
            <a:picLocks noChangeAspect="1"/>
          </p:cNvPicPr>
          <p:nvPr/>
        </p:nvPicPr>
        <p:blipFill>
          <a:blip r:embed="rId6"/>
          <a:stretch>
            <a:fillRect/>
          </a:stretch>
        </p:blipFill>
        <p:spPr>
          <a:xfrm>
            <a:off x="6312541" y="5305671"/>
            <a:ext cx="2796268" cy="1095129"/>
          </a:xfrm>
          <a:prstGeom prst="rect">
            <a:avLst/>
          </a:prstGeom>
        </p:spPr>
      </p:pic>
    </p:spTree>
    <p:extLst>
      <p:ext uri="{BB962C8B-B14F-4D97-AF65-F5344CB8AC3E}">
        <p14:creationId xmlns:p14="http://schemas.microsoft.com/office/powerpoint/2010/main" val="432395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65752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i="1" dirty="0" smtClean="0"/>
              <a:t>COPINS mission</a:t>
            </a:r>
            <a:endParaRPr lang="en-US" i="1" dirty="0"/>
          </a:p>
        </p:txBody>
      </p:sp>
      <p:sp>
        <p:nvSpPr>
          <p:cNvPr id="3" name="Title 2"/>
          <p:cNvSpPr>
            <a:spLocks noGrp="1"/>
          </p:cNvSpPr>
          <p:nvPr>
            <p:ph type="ctrTitle"/>
          </p:nvPr>
        </p:nvSpPr>
        <p:spPr/>
        <p:txBody>
          <a:bodyPr/>
          <a:lstStyle/>
          <a:p>
            <a:r>
              <a:rPr lang="en-US" dirty="0" smtClean="0"/>
              <a:t>Environment</a:t>
            </a:r>
            <a:endParaRPr lang="en-US" dirty="0"/>
          </a:p>
        </p:txBody>
      </p:sp>
      <p:sp>
        <p:nvSpPr>
          <p:cNvPr id="4" name="Text Placeholder 3"/>
          <p:cNvSpPr>
            <a:spLocks noGrp="1"/>
          </p:cNvSpPr>
          <p:nvPr>
            <p:ph type="body" sz="quarter" idx="17"/>
          </p:nvPr>
        </p:nvSpPr>
        <p:spPr>
          <a:xfrm>
            <a:off x="457200" y="1412875"/>
            <a:ext cx="3730146" cy="1311275"/>
          </a:xfrm>
        </p:spPr>
        <p:txBody>
          <a:bodyPr/>
          <a:lstStyle/>
          <a:p>
            <a:pPr marL="0" indent="0">
              <a:buNone/>
            </a:pPr>
            <a:r>
              <a:rPr lang="en-US" sz="1800" dirty="0" smtClean="0"/>
              <a:t>Understanding the environment</a:t>
            </a:r>
          </a:p>
          <a:p>
            <a:r>
              <a:rPr lang="en-US" sz="1800" dirty="0" smtClean="0"/>
              <a:t>Simple cases</a:t>
            </a:r>
          </a:p>
          <a:p>
            <a:pPr lvl="1"/>
            <a:r>
              <a:rPr lang="en-US" sz="1400" dirty="0" smtClean="0"/>
              <a:t>Stopping from a release of 2m/s</a:t>
            </a:r>
          </a:p>
          <a:p>
            <a:pPr lvl="1"/>
            <a:r>
              <a:rPr lang="en-US" sz="1400" dirty="0" smtClean="0"/>
              <a:t>Hohmann transfer from 10km to 5km and 2km</a:t>
            </a:r>
          </a:p>
          <a:p>
            <a:pPr lvl="1"/>
            <a:r>
              <a:rPr lang="en-US" sz="1400" dirty="0" smtClean="0"/>
              <a:t>Solar Radiation Pressure effects</a:t>
            </a:r>
          </a:p>
          <a:p>
            <a:pPr lvl="1"/>
            <a:r>
              <a:rPr lang="en-US" sz="1400" dirty="0" smtClean="0"/>
              <a:t>Third body problem applies</a:t>
            </a:r>
          </a:p>
          <a:p>
            <a:r>
              <a:rPr lang="en-US" sz="1800" dirty="0" smtClean="0"/>
              <a:t>Calculations on excel, verification on STK</a:t>
            </a:r>
          </a:p>
          <a:p>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43</a:t>
            </a:fld>
            <a:endParaRPr lang="en-US"/>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403" y="1275929"/>
            <a:ext cx="4172927" cy="2242543"/>
          </a:xfrm>
          <a:prstGeom prst="rect">
            <a:avLst/>
          </a:prstGeom>
          <a:effectLst>
            <a:outerShdw blurRad="63500" sx="102000" sy="102000" algn="ctr" rotWithShape="0">
              <a:prstClr val="black">
                <a:alpha val="40000"/>
              </a:prstClr>
            </a:outerShdw>
          </a:effectLst>
        </p:spPr>
      </p:pic>
      <p:sp>
        <p:nvSpPr>
          <p:cNvPr id="15" name="TextBox 14"/>
          <p:cNvSpPr txBox="1"/>
          <p:nvPr/>
        </p:nvSpPr>
        <p:spPr>
          <a:xfrm>
            <a:off x="4447403" y="3565791"/>
            <a:ext cx="4257920" cy="338554"/>
          </a:xfrm>
          <a:prstGeom prst="rect">
            <a:avLst/>
          </a:prstGeom>
          <a:noFill/>
        </p:spPr>
        <p:txBody>
          <a:bodyPr wrap="square" rtlCol="0">
            <a:spAutoFit/>
          </a:bodyPr>
          <a:lstStyle/>
          <a:p>
            <a:r>
              <a:rPr lang="en-US" sz="1600" dirty="0" smtClean="0"/>
              <a:t>Reference concept of operations</a:t>
            </a:r>
            <a:endParaRPr lang="en-US" sz="1600" dirty="0"/>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2214" y="4339270"/>
            <a:ext cx="3029317" cy="1779219"/>
          </a:xfrm>
          <a:prstGeom prst="rect">
            <a:avLst/>
          </a:prstGeom>
        </p:spPr>
      </p:pic>
      <p:grpSp>
        <p:nvGrpSpPr>
          <p:cNvPr id="17" name="Group 16"/>
          <p:cNvGrpSpPr/>
          <p:nvPr/>
        </p:nvGrpSpPr>
        <p:grpSpPr>
          <a:xfrm>
            <a:off x="4084" y="4336314"/>
            <a:ext cx="9139916" cy="1782175"/>
            <a:chOff x="4084" y="4336314"/>
            <a:chExt cx="9139916" cy="1782175"/>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7308" y="4336314"/>
              <a:ext cx="2556692" cy="1779218"/>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49185" y="4339270"/>
              <a:ext cx="2770970" cy="177626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 y="4339270"/>
              <a:ext cx="2358859" cy="1779219"/>
            </a:xfrm>
            <a:prstGeom prst="rect">
              <a:avLst/>
            </a:prstGeom>
          </p:spPr>
        </p:pic>
      </p:grpSp>
      <p:sp>
        <p:nvSpPr>
          <p:cNvPr id="18" name="TextBox 17"/>
          <p:cNvSpPr txBox="1"/>
          <p:nvPr/>
        </p:nvSpPr>
        <p:spPr>
          <a:xfrm>
            <a:off x="-1" y="6105102"/>
            <a:ext cx="7110413" cy="338554"/>
          </a:xfrm>
          <a:prstGeom prst="rect">
            <a:avLst/>
          </a:prstGeom>
          <a:noFill/>
        </p:spPr>
        <p:txBody>
          <a:bodyPr wrap="square" rtlCol="0">
            <a:spAutoFit/>
          </a:bodyPr>
          <a:lstStyle/>
          <a:p>
            <a:r>
              <a:rPr lang="en-US" sz="1600" dirty="0" smtClean="0"/>
              <a:t>STK simulations: release, Hohmann transfer, 10km orbit, 1km unstable orbit</a:t>
            </a:r>
            <a:endParaRPr lang="en-US" sz="1600" dirty="0"/>
          </a:p>
        </p:txBody>
      </p:sp>
    </p:spTree>
    <p:extLst>
      <p:ext uri="{BB962C8B-B14F-4D97-AF65-F5344CB8AC3E}">
        <p14:creationId xmlns:p14="http://schemas.microsoft.com/office/powerpoint/2010/main" val="397290840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r>
              <a:rPr lang="en-US" i="1" dirty="0" smtClean="0"/>
              <a:t>Reference mission</a:t>
            </a:r>
            <a:endParaRPr lang="en-US" i="1" dirty="0"/>
          </a:p>
        </p:txBody>
      </p:sp>
      <p:sp>
        <p:nvSpPr>
          <p:cNvPr id="3" name="Title 2"/>
          <p:cNvSpPr>
            <a:spLocks noGrp="1"/>
          </p:cNvSpPr>
          <p:nvPr>
            <p:ph type="ctrTitle"/>
          </p:nvPr>
        </p:nvSpPr>
        <p:spPr/>
        <p:txBody>
          <a:bodyPr/>
          <a:lstStyle/>
          <a:p>
            <a:r>
              <a:rPr lang="en-US" dirty="0" smtClean="0"/>
              <a:t>Context</a:t>
            </a:r>
            <a:endParaRPr lang="en-US" dirty="0"/>
          </a:p>
        </p:txBody>
      </p:sp>
      <p:sp>
        <p:nvSpPr>
          <p:cNvPr id="4" name="Text Placeholder 3"/>
          <p:cNvSpPr>
            <a:spLocks noGrp="1"/>
          </p:cNvSpPr>
          <p:nvPr>
            <p:ph type="body" sz="quarter" idx="17"/>
          </p:nvPr>
        </p:nvSpPr>
        <p:spPr>
          <a:xfrm>
            <a:off x="474135" y="1272294"/>
            <a:ext cx="8248650" cy="813682"/>
          </a:xfrm>
        </p:spPr>
        <p:txBody>
          <a:bodyPr/>
          <a:lstStyle/>
          <a:p>
            <a:r>
              <a:rPr lang="en-US" sz="1600" dirty="0" smtClean="0"/>
              <a:t>Didymos system</a:t>
            </a:r>
          </a:p>
          <a:p>
            <a:pPr lvl="1"/>
            <a:r>
              <a:rPr lang="en-US" sz="1200" dirty="0" smtClean="0"/>
              <a:t>Apollo group</a:t>
            </a:r>
          </a:p>
          <a:p>
            <a:pPr lvl="1"/>
            <a:r>
              <a:rPr lang="en-US" sz="1200" dirty="0" smtClean="0"/>
              <a:t>Binary asteroid (diameters: 800m primary, 150m secondary)</a:t>
            </a:r>
            <a:endParaRPr lang="en-US" sz="1200" dirty="0"/>
          </a:p>
        </p:txBody>
      </p:sp>
      <p:sp>
        <p:nvSpPr>
          <p:cNvPr id="5" name="Date Placeholder 4"/>
          <p:cNvSpPr>
            <a:spLocks noGrp="1"/>
          </p:cNvSpPr>
          <p:nvPr>
            <p:ph type="dt" sz="half" idx="18"/>
          </p:nvPr>
        </p:nvSpPr>
        <p:spPr/>
        <p:txBody>
          <a:bodyPr/>
          <a:lstStyle/>
          <a:p>
            <a:fld id="{2CEB4F2F-BC24-48AF-B8AB-4745A7375AE2}" type="datetime1">
              <a:rPr lang="en-US" smtClean="0"/>
              <a:t>12/9/2015</a:t>
            </a:fld>
            <a:endParaRPr lang="en-US" dirty="0"/>
          </a:p>
        </p:txBody>
      </p:sp>
      <p:sp>
        <p:nvSpPr>
          <p:cNvPr id="6" name="Footer Placeholder 5"/>
          <p:cNvSpPr>
            <a:spLocks noGrp="1"/>
          </p:cNvSpPr>
          <p:nvPr>
            <p:ph type="ftr" sz="quarter" idx="19"/>
          </p:nvPr>
        </p:nvSpPr>
        <p:spPr/>
        <p:txBody>
          <a:bodyPr/>
          <a:lstStyle/>
          <a:p>
            <a:r>
              <a:rPr lang="it-IT" dirty="0"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5</a:t>
            </a:fld>
            <a:endParaRPr lang="en-US"/>
          </a:p>
        </p:txBody>
      </p:sp>
      <p:grpSp>
        <p:nvGrpSpPr>
          <p:cNvPr id="13" name="Group 12"/>
          <p:cNvGrpSpPr/>
          <p:nvPr/>
        </p:nvGrpSpPr>
        <p:grpSpPr>
          <a:xfrm>
            <a:off x="-1587" y="2216577"/>
            <a:ext cx="9144000" cy="1765250"/>
            <a:chOff x="0" y="2896819"/>
            <a:chExt cx="9144000" cy="176525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734" y="2896820"/>
              <a:ext cx="4239990" cy="176524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896819"/>
              <a:ext cx="3138220" cy="1765249"/>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69204" y="2896820"/>
              <a:ext cx="3174796" cy="1765248"/>
            </a:xfrm>
            <a:prstGeom prst="rect">
              <a:avLst/>
            </a:prstGeom>
          </p:spPr>
        </p:pic>
      </p:grpSp>
      <p:sp>
        <p:nvSpPr>
          <p:cNvPr id="10" name="Rectangle 9"/>
          <p:cNvSpPr/>
          <p:nvPr/>
        </p:nvSpPr>
        <p:spPr>
          <a:xfrm>
            <a:off x="454026" y="4045335"/>
            <a:ext cx="8582818" cy="2326791"/>
          </a:xfrm>
          <a:prstGeom prst="rect">
            <a:avLst/>
          </a:prstGeom>
        </p:spPr>
        <p:txBody>
          <a:bodyPr wrap="square">
            <a:spAutoFit/>
          </a:bodyPr>
          <a:lstStyle/>
          <a:p>
            <a:pPr marL="342900" lvl="0" indent="-342900">
              <a:spcBef>
                <a:spcPct val="20000"/>
              </a:spcBef>
              <a:buFont typeface="Arial"/>
              <a:buChar char="•"/>
            </a:pPr>
            <a:r>
              <a:rPr lang="en-US" dirty="0" smtClean="0">
                <a:solidFill>
                  <a:srgbClr val="000000"/>
                </a:solidFill>
              </a:rPr>
              <a:t>Selected </a:t>
            </a:r>
            <a:r>
              <a:rPr lang="en-US" dirty="0">
                <a:solidFill>
                  <a:srgbClr val="000000"/>
                </a:solidFill>
              </a:rPr>
              <a:t>as target for the AIDA mission:</a:t>
            </a:r>
          </a:p>
          <a:p>
            <a:pPr marL="742950" lvl="1" indent="-285750">
              <a:spcBef>
                <a:spcPct val="20000"/>
              </a:spcBef>
              <a:buFont typeface="Arial"/>
              <a:buChar char="–"/>
            </a:pPr>
            <a:r>
              <a:rPr lang="en-US" sz="1400" dirty="0">
                <a:solidFill>
                  <a:srgbClr val="000000"/>
                </a:solidFill>
              </a:rPr>
              <a:t>DART: impactor spacecraft (NASA)</a:t>
            </a:r>
          </a:p>
          <a:p>
            <a:pPr marL="742950" lvl="1" indent="-285750">
              <a:spcBef>
                <a:spcPct val="20000"/>
              </a:spcBef>
              <a:buFont typeface="Arial"/>
              <a:buChar char="–"/>
            </a:pPr>
            <a:r>
              <a:rPr lang="en-US" sz="1400" dirty="0">
                <a:solidFill>
                  <a:srgbClr val="000000"/>
                </a:solidFill>
              </a:rPr>
              <a:t>AIM: monitoring spacecraft (ESA</a:t>
            </a:r>
            <a:r>
              <a:rPr lang="en-US" sz="1400" dirty="0" smtClean="0">
                <a:solidFill>
                  <a:srgbClr val="000000"/>
                </a:solidFill>
              </a:rPr>
              <a:t>) (A/B1 kickoff: March 2015)</a:t>
            </a:r>
            <a:endParaRPr lang="en-US" sz="1400" dirty="0">
              <a:solidFill>
                <a:srgbClr val="000000"/>
              </a:solidFill>
            </a:endParaRPr>
          </a:p>
          <a:p>
            <a:pPr marL="342900" lvl="0" indent="-342900">
              <a:spcBef>
                <a:spcPct val="20000"/>
              </a:spcBef>
              <a:buFont typeface="Arial"/>
              <a:buChar char="•"/>
            </a:pPr>
            <a:r>
              <a:rPr lang="en-US" dirty="0">
                <a:solidFill>
                  <a:srgbClr val="000000"/>
                </a:solidFill>
              </a:rPr>
              <a:t>Objectives:</a:t>
            </a:r>
          </a:p>
          <a:p>
            <a:pPr marL="742950" lvl="1" indent="-285750">
              <a:spcBef>
                <a:spcPct val="20000"/>
              </a:spcBef>
              <a:buFont typeface="Arial"/>
              <a:buChar char="–"/>
            </a:pPr>
            <a:r>
              <a:rPr lang="en-US" sz="1400" dirty="0">
                <a:solidFill>
                  <a:srgbClr val="000000"/>
                </a:solidFill>
              </a:rPr>
              <a:t>Asteroid </a:t>
            </a:r>
            <a:r>
              <a:rPr lang="en-US" sz="1400" dirty="0" smtClean="0">
                <a:solidFill>
                  <a:srgbClr val="000000"/>
                </a:solidFill>
              </a:rPr>
              <a:t>deflection, </a:t>
            </a:r>
            <a:r>
              <a:rPr lang="en-US" sz="1400" dirty="0" smtClean="0">
                <a:solidFill>
                  <a:srgbClr val="000000"/>
                </a:solidFill>
              </a:rPr>
              <a:t>asteroid characterization</a:t>
            </a:r>
          </a:p>
          <a:p>
            <a:pPr marL="342900" indent="-342900">
              <a:spcBef>
                <a:spcPct val="20000"/>
              </a:spcBef>
              <a:buFont typeface="Arial"/>
              <a:buChar char="•"/>
            </a:pPr>
            <a:r>
              <a:rPr lang="en-US" dirty="0" smtClean="0">
                <a:solidFill>
                  <a:srgbClr val="000000"/>
                </a:solidFill>
              </a:rPr>
              <a:t>AIM Payload:</a:t>
            </a:r>
            <a:endParaRPr lang="en-US" dirty="0">
              <a:solidFill>
                <a:srgbClr val="000000"/>
              </a:solidFill>
            </a:endParaRPr>
          </a:p>
          <a:p>
            <a:pPr marL="742950" lvl="1" indent="-285750">
              <a:spcBef>
                <a:spcPct val="20000"/>
              </a:spcBef>
              <a:buFont typeface="Arial"/>
              <a:buChar char="–"/>
            </a:pPr>
            <a:r>
              <a:rPr lang="en-US" sz="1400" dirty="0" smtClean="0">
                <a:solidFill>
                  <a:srgbClr val="000000"/>
                </a:solidFill>
              </a:rPr>
              <a:t>Two 3U CubeSats (30x10x10cm)</a:t>
            </a:r>
            <a:endParaRPr lang="en-US" sz="1400" dirty="0">
              <a:solidFill>
                <a:srgbClr val="000000"/>
              </a:solidFill>
            </a:endParaRPr>
          </a:p>
          <a:p>
            <a:pPr marL="742950" lvl="1" indent="-285750">
              <a:spcBef>
                <a:spcPct val="20000"/>
              </a:spcBef>
              <a:buFont typeface="Arial"/>
              <a:buChar char="–"/>
            </a:pPr>
            <a:r>
              <a:rPr lang="en-US" sz="1400" dirty="0" smtClean="0">
                <a:solidFill>
                  <a:srgbClr val="000000"/>
                </a:solidFill>
              </a:rPr>
              <a:t>Support to AIM, increase science return, technology demonstration</a:t>
            </a:r>
          </a:p>
        </p:txBody>
      </p:sp>
    </p:spTree>
    <p:extLst>
      <p:ext uri="{BB962C8B-B14F-4D97-AF65-F5344CB8AC3E}">
        <p14:creationId xmlns:p14="http://schemas.microsoft.com/office/powerpoint/2010/main" val="3164481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Objectives of the collaboration</a:t>
            </a:r>
            <a:endParaRPr lang="en-US" dirty="0"/>
          </a:p>
        </p:txBody>
      </p:sp>
      <p:sp>
        <p:nvSpPr>
          <p:cNvPr id="4" name="Text Placeholder 3"/>
          <p:cNvSpPr>
            <a:spLocks noGrp="1"/>
          </p:cNvSpPr>
          <p:nvPr>
            <p:ph type="body" sz="quarter" idx="17"/>
          </p:nvPr>
        </p:nvSpPr>
        <p:spPr/>
        <p:txBody>
          <a:bodyPr/>
          <a:lstStyle/>
          <a:p>
            <a:pPr marL="0" indent="0">
              <a:buNone/>
            </a:pPr>
            <a:r>
              <a:rPr lang="en-US" sz="1800" dirty="0" smtClean="0"/>
              <a:t>Analysis of mission concepts, focusing on CubeSats as secondary payload</a:t>
            </a:r>
          </a:p>
          <a:p>
            <a:r>
              <a:rPr lang="en-US" sz="1800" dirty="0" smtClean="0"/>
              <a:t>Review of literature</a:t>
            </a:r>
          </a:p>
          <a:p>
            <a:r>
              <a:rPr lang="en-US" sz="1800" dirty="0" smtClean="0"/>
              <a:t>Analysis of mission scenarios</a:t>
            </a:r>
          </a:p>
          <a:p>
            <a:r>
              <a:rPr lang="en-US" sz="1800" dirty="0" smtClean="0"/>
              <a:t>Communication architectures</a:t>
            </a:r>
          </a:p>
          <a:p>
            <a:r>
              <a:rPr lang="en-US" sz="1800" dirty="0"/>
              <a:t>Design budgets</a:t>
            </a:r>
          </a:p>
          <a:p>
            <a:pPr lvl="1"/>
            <a:r>
              <a:rPr lang="en-US" sz="1400" dirty="0"/>
              <a:t>mass</a:t>
            </a:r>
            <a:r>
              <a:rPr lang="en-US" sz="1400" dirty="0" smtClean="0"/>
              <a:t>, </a:t>
            </a:r>
            <a:r>
              <a:rPr lang="en-US" sz="1400" dirty="0"/>
              <a:t>power, </a:t>
            </a:r>
            <a:r>
              <a:rPr lang="en-US" sz="1400" dirty="0" smtClean="0"/>
              <a:t>link, propulsion, cost budgets</a:t>
            </a:r>
            <a:endParaRPr lang="en-US" sz="1800" dirty="0" smtClean="0"/>
          </a:p>
          <a:p>
            <a:r>
              <a:rPr lang="en-US" sz="1800" dirty="0" smtClean="0"/>
              <a:t>Selection of a mission concept</a:t>
            </a:r>
          </a:p>
          <a:p>
            <a:r>
              <a:rPr lang="en-US" sz="1800" dirty="0" smtClean="0"/>
              <a:t>Open </a:t>
            </a:r>
            <a:r>
              <a:rPr lang="en-US" sz="1800" dirty="0" smtClean="0"/>
              <a:t>source</a:t>
            </a:r>
          </a:p>
          <a:p>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6</a:t>
            </a:fld>
            <a:endParaRPr lang="en-US"/>
          </a:p>
        </p:txBody>
      </p:sp>
    </p:spTree>
    <p:extLst>
      <p:ext uri="{BB962C8B-B14F-4D97-AF65-F5344CB8AC3E}">
        <p14:creationId xmlns:p14="http://schemas.microsoft.com/office/powerpoint/2010/main" val="12692555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6"/>
          </p:nvPr>
        </p:nvSpPr>
        <p:spPr/>
        <p:txBody>
          <a:bodyPr/>
          <a:lstStyle/>
          <a:p>
            <a:endParaRPr lang="it-IT"/>
          </a:p>
        </p:txBody>
      </p:sp>
      <p:sp>
        <p:nvSpPr>
          <p:cNvPr id="3" name="Title 2"/>
          <p:cNvSpPr>
            <a:spLocks noGrp="1"/>
          </p:cNvSpPr>
          <p:nvPr>
            <p:ph type="ctrTitle"/>
          </p:nvPr>
        </p:nvSpPr>
        <p:spPr/>
        <p:txBody>
          <a:bodyPr/>
          <a:lstStyle/>
          <a:p>
            <a:r>
              <a:rPr lang="it-IT" dirty="0" smtClean="0"/>
              <a:t>Initial Considerations</a:t>
            </a:r>
            <a:endParaRPr lang="it-IT" dirty="0"/>
          </a:p>
        </p:txBody>
      </p:sp>
      <p:sp>
        <p:nvSpPr>
          <p:cNvPr id="4" name="Text Placeholder 3"/>
          <p:cNvSpPr>
            <a:spLocks noGrp="1"/>
          </p:cNvSpPr>
          <p:nvPr>
            <p:ph type="body" sz="quarter" idx="17"/>
          </p:nvPr>
        </p:nvSpPr>
        <p:spPr/>
        <p:txBody>
          <a:bodyPr/>
          <a:lstStyle/>
          <a:p>
            <a:pPr marL="0" indent="0">
              <a:buNone/>
            </a:pPr>
            <a:r>
              <a:rPr lang="it-IT" sz="1800" dirty="0" smtClean="0"/>
              <a:t>Flexible environment:</a:t>
            </a:r>
          </a:p>
          <a:p>
            <a:r>
              <a:rPr lang="it-IT" sz="1800" dirty="0" smtClean="0"/>
              <a:t>Growing selection of components</a:t>
            </a:r>
          </a:p>
          <a:p>
            <a:pPr lvl="1"/>
            <a:r>
              <a:rPr lang="it-IT" sz="1400" dirty="0" smtClean="0"/>
              <a:t>COTS are the main option</a:t>
            </a:r>
          </a:p>
          <a:p>
            <a:pPr lvl="1"/>
            <a:r>
              <a:rPr lang="it-IT" sz="1400" dirty="0" smtClean="0"/>
              <a:t>Increasing availability of space qualified components</a:t>
            </a:r>
          </a:p>
          <a:p>
            <a:r>
              <a:rPr lang="it-IT" sz="1800" dirty="0" smtClean="0"/>
              <a:t>Stakeholder needs are also TBD</a:t>
            </a:r>
          </a:p>
          <a:p>
            <a:pPr lvl="1"/>
            <a:r>
              <a:rPr lang="it-IT" sz="1400" dirty="0" smtClean="0"/>
              <a:t>Increased science return, technological demonstration</a:t>
            </a:r>
          </a:p>
          <a:p>
            <a:pPr lvl="1"/>
            <a:r>
              <a:rPr lang="it-IT" sz="1400" dirty="0" smtClean="0"/>
              <a:t>Open for proposal</a:t>
            </a:r>
            <a:endParaRPr lang="it-IT" sz="1400" dirty="0"/>
          </a:p>
          <a:p>
            <a:endParaRPr lang="it-IT" sz="1800" dirty="0" smtClean="0"/>
          </a:p>
          <a:p>
            <a:pPr marL="0" indent="0">
              <a:buNone/>
            </a:pPr>
            <a:r>
              <a:rPr lang="it-IT" sz="1800" dirty="0"/>
              <a:t>Uncertainties:</a:t>
            </a:r>
          </a:p>
          <a:p>
            <a:r>
              <a:rPr lang="it-IT" sz="1800" dirty="0" smtClean="0"/>
              <a:t>What is the budget for the CubeSats?</a:t>
            </a:r>
          </a:p>
          <a:p>
            <a:r>
              <a:rPr lang="it-IT" sz="1800" dirty="0" smtClean="0"/>
              <a:t>How do we pick a mission concept?</a:t>
            </a:r>
          </a:p>
          <a:p>
            <a:r>
              <a:rPr lang="it-IT" sz="1800" dirty="0"/>
              <a:t>How much can we push the limits on the system capabilities</a:t>
            </a:r>
            <a:r>
              <a:rPr lang="it-IT" sz="1800" dirty="0" smtClean="0"/>
              <a:t>?</a:t>
            </a:r>
          </a:p>
          <a:p>
            <a:r>
              <a:rPr lang="it-IT" sz="1800" dirty="0" smtClean="0"/>
              <a:t>Which components do we use?</a:t>
            </a:r>
          </a:p>
          <a:p>
            <a:r>
              <a:rPr lang="it-IT" sz="1800" dirty="0" smtClean="0"/>
              <a:t>How do we decide on mission-level trade-offs?</a:t>
            </a:r>
          </a:p>
          <a:p>
            <a:r>
              <a:rPr lang="it-IT" sz="1800" dirty="0" smtClean="0"/>
              <a:t>How good will the chosen design satisfy the stakeholders?</a:t>
            </a:r>
            <a:endParaRPr lang="it-IT"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7</a:t>
            </a:fld>
            <a:endParaRPr lang="en-US"/>
          </a:p>
        </p:txBody>
      </p:sp>
    </p:spTree>
    <p:extLst>
      <p:ext uri="{BB962C8B-B14F-4D97-AF65-F5344CB8AC3E}">
        <p14:creationId xmlns:p14="http://schemas.microsoft.com/office/powerpoint/2010/main" val="26216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a:t>
            </a:r>
            <a:endParaRPr lang="en-US" dirty="0"/>
          </a:p>
        </p:txBody>
      </p:sp>
      <p:sp>
        <p:nvSpPr>
          <p:cNvPr id="4" name="Text Placeholder 3"/>
          <p:cNvSpPr>
            <a:spLocks noGrp="1"/>
          </p:cNvSpPr>
          <p:nvPr>
            <p:ph type="body" sz="quarter" idx="17"/>
          </p:nvPr>
        </p:nvSpPr>
        <p:spPr>
          <a:xfrm>
            <a:off x="457200" y="1100139"/>
            <a:ext cx="8248650" cy="518367"/>
          </a:xfrm>
        </p:spPr>
        <p:txBody>
          <a:bodyPr/>
          <a:lstStyle/>
          <a:p>
            <a:pPr marL="0" indent="0">
              <a:buNone/>
            </a:pPr>
            <a:r>
              <a:rPr lang="en-US" sz="1800" dirty="0"/>
              <a:t>Can we analyze this as a </a:t>
            </a:r>
            <a:r>
              <a:rPr lang="en-US" sz="1800" u="sng" dirty="0"/>
              <a:t>tradespace exploration</a:t>
            </a:r>
            <a:r>
              <a:rPr lang="en-US" sz="1800" dirty="0"/>
              <a:t> problem?</a:t>
            </a:r>
          </a:p>
          <a:p>
            <a:pPr marL="0" indent="0">
              <a:buNone/>
            </a:pP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8</a:t>
            </a:fld>
            <a:endParaRPr lang="en-US"/>
          </a:p>
        </p:txBody>
      </p:sp>
      <p:grpSp>
        <p:nvGrpSpPr>
          <p:cNvPr id="10" name="Group 9"/>
          <p:cNvGrpSpPr/>
          <p:nvPr/>
        </p:nvGrpSpPr>
        <p:grpSpPr>
          <a:xfrm>
            <a:off x="809228" y="1795158"/>
            <a:ext cx="5993606" cy="3688373"/>
            <a:chOff x="1573610" y="1852308"/>
            <a:chExt cx="5993606" cy="3688373"/>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610" y="1852308"/>
              <a:ext cx="5993606" cy="3688373"/>
            </a:xfrm>
            <a:prstGeom prst="rect">
              <a:avLst/>
            </a:prstGeom>
          </p:spPr>
        </p:pic>
        <p:sp>
          <p:nvSpPr>
            <p:cNvPr id="9" name="Freeform 8"/>
            <p:cNvSpPr/>
            <p:nvPr/>
          </p:nvSpPr>
          <p:spPr>
            <a:xfrm>
              <a:off x="2078831" y="2226996"/>
              <a:ext cx="4664869" cy="2057400"/>
            </a:xfrm>
            <a:custGeom>
              <a:avLst/>
              <a:gdLst>
                <a:gd name="connsiteX0" fmla="*/ 0 w 4664869"/>
                <a:gd name="connsiteY0" fmla="*/ 2057400 h 2057400"/>
                <a:gd name="connsiteX1" fmla="*/ 121444 w 4664869"/>
                <a:gd name="connsiteY1" fmla="*/ 1807369 h 2057400"/>
                <a:gd name="connsiteX2" fmla="*/ 478632 w 4664869"/>
                <a:gd name="connsiteY2" fmla="*/ 1578769 h 2057400"/>
                <a:gd name="connsiteX3" fmla="*/ 742950 w 4664869"/>
                <a:gd name="connsiteY3" fmla="*/ 1493044 h 2057400"/>
                <a:gd name="connsiteX4" fmla="*/ 935832 w 4664869"/>
                <a:gd name="connsiteY4" fmla="*/ 1114425 h 2057400"/>
                <a:gd name="connsiteX5" fmla="*/ 1100138 w 4664869"/>
                <a:gd name="connsiteY5" fmla="*/ 757238 h 2057400"/>
                <a:gd name="connsiteX6" fmla="*/ 1614488 w 4664869"/>
                <a:gd name="connsiteY6" fmla="*/ 464344 h 2057400"/>
                <a:gd name="connsiteX7" fmla="*/ 2336007 w 4664869"/>
                <a:gd name="connsiteY7" fmla="*/ 292894 h 2057400"/>
                <a:gd name="connsiteX8" fmla="*/ 3207544 w 4664869"/>
                <a:gd name="connsiteY8" fmla="*/ 157163 h 2057400"/>
                <a:gd name="connsiteX9" fmla="*/ 3850482 w 4664869"/>
                <a:gd name="connsiteY9" fmla="*/ 92869 h 2057400"/>
                <a:gd name="connsiteX10" fmla="*/ 4243388 w 4664869"/>
                <a:gd name="connsiteY10" fmla="*/ 71438 h 2057400"/>
                <a:gd name="connsiteX11" fmla="*/ 4664869 w 4664869"/>
                <a:gd name="connsiteY11" fmla="*/ 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4869" h="2057400">
                  <a:moveTo>
                    <a:pt x="0" y="2057400"/>
                  </a:moveTo>
                  <a:cubicBezTo>
                    <a:pt x="20836" y="1972270"/>
                    <a:pt x="41672" y="1887141"/>
                    <a:pt x="121444" y="1807369"/>
                  </a:cubicBezTo>
                  <a:cubicBezTo>
                    <a:pt x="201216" y="1727597"/>
                    <a:pt x="375048" y="1631157"/>
                    <a:pt x="478632" y="1578769"/>
                  </a:cubicBezTo>
                  <a:cubicBezTo>
                    <a:pt x="582216" y="1526381"/>
                    <a:pt x="666750" y="1570435"/>
                    <a:pt x="742950" y="1493044"/>
                  </a:cubicBezTo>
                  <a:cubicBezTo>
                    <a:pt x="819150" y="1415653"/>
                    <a:pt x="876301" y="1237059"/>
                    <a:pt x="935832" y="1114425"/>
                  </a:cubicBezTo>
                  <a:cubicBezTo>
                    <a:pt x="995363" y="991791"/>
                    <a:pt x="987029" y="865585"/>
                    <a:pt x="1100138" y="757238"/>
                  </a:cubicBezTo>
                  <a:cubicBezTo>
                    <a:pt x="1213247" y="648891"/>
                    <a:pt x="1408510" y="541735"/>
                    <a:pt x="1614488" y="464344"/>
                  </a:cubicBezTo>
                  <a:cubicBezTo>
                    <a:pt x="1820466" y="386953"/>
                    <a:pt x="2070498" y="344091"/>
                    <a:pt x="2336007" y="292894"/>
                  </a:cubicBezTo>
                  <a:cubicBezTo>
                    <a:pt x="2601516" y="241697"/>
                    <a:pt x="2955132" y="190500"/>
                    <a:pt x="3207544" y="157163"/>
                  </a:cubicBezTo>
                  <a:cubicBezTo>
                    <a:pt x="3459956" y="123826"/>
                    <a:pt x="3677841" y="107156"/>
                    <a:pt x="3850482" y="92869"/>
                  </a:cubicBezTo>
                  <a:cubicBezTo>
                    <a:pt x="4023123" y="78582"/>
                    <a:pt x="4107657" y="86916"/>
                    <a:pt x="4243388" y="71438"/>
                  </a:cubicBezTo>
                  <a:cubicBezTo>
                    <a:pt x="4379119" y="55960"/>
                    <a:pt x="4546997" y="41672"/>
                    <a:pt x="4664869" y="0"/>
                  </a:cubicBezTo>
                </a:path>
              </a:pathLst>
            </a:cu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a:p>
          </p:txBody>
        </p:sp>
      </p:grpSp>
      <p:cxnSp>
        <p:nvCxnSpPr>
          <p:cNvPr id="12" name="Straight Arrow Connector 11"/>
          <p:cNvCxnSpPr/>
          <p:nvPr/>
        </p:nvCxnSpPr>
        <p:spPr>
          <a:xfrm flipH="1" flipV="1">
            <a:off x="4807743" y="2950370"/>
            <a:ext cx="1966118" cy="421480"/>
          </a:xfrm>
          <a:prstGeom prst="straightConnector1">
            <a:avLst/>
          </a:prstGeom>
          <a:ln w="12700" cap="flat" cmpd="sng" algn="ctr">
            <a:solidFill>
              <a:schemeClr val="bg1">
                <a:lumMod val="75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4560888" y="3035168"/>
            <a:ext cx="2263575" cy="336682"/>
          </a:xfrm>
          <a:prstGeom prst="straightConnector1">
            <a:avLst/>
          </a:prstGeom>
          <a:ln w="12700" cap="flat" cmpd="sng" algn="ctr">
            <a:solidFill>
              <a:schemeClr val="bg1">
                <a:lumMod val="75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5493345" y="2797970"/>
            <a:ext cx="1309489" cy="573880"/>
          </a:xfrm>
          <a:prstGeom prst="straightConnector1">
            <a:avLst/>
          </a:prstGeom>
          <a:ln w="12700" cap="flat" cmpd="sng" algn="ctr">
            <a:solidFill>
              <a:schemeClr val="bg1">
                <a:lumMod val="75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2978944" y="3371851"/>
            <a:ext cx="3823890" cy="695018"/>
          </a:xfrm>
          <a:prstGeom prst="straightConnector1">
            <a:avLst/>
          </a:prstGeom>
          <a:ln w="12700" cap="flat" cmpd="sng" algn="ctr">
            <a:solidFill>
              <a:schemeClr val="bg1">
                <a:lumMod val="75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flipV="1">
            <a:off x="3714750" y="3272270"/>
            <a:ext cx="3071216" cy="99581"/>
          </a:xfrm>
          <a:prstGeom prst="straightConnector1">
            <a:avLst/>
          </a:prstGeom>
          <a:ln w="12700" cap="flat" cmpd="sng" algn="ctr">
            <a:solidFill>
              <a:schemeClr val="bg1">
                <a:lumMod val="75000"/>
              </a:schemeClr>
            </a:solidFill>
            <a:prstDash val="solid"/>
            <a:round/>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5" name="Text Placeholder 3"/>
          <p:cNvSpPr>
            <a:spLocks noGrp="1"/>
          </p:cNvSpPr>
          <p:nvPr>
            <p:ph type="body" sz="quarter" idx="17"/>
          </p:nvPr>
        </p:nvSpPr>
        <p:spPr>
          <a:xfrm>
            <a:off x="6857405" y="3153222"/>
            <a:ext cx="2115145" cy="518367"/>
          </a:xfrm>
        </p:spPr>
        <p:txBody>
          <a:bodyPr/>
          <a:lstStyle/>
          <a:p>
            <a:pPr marL="0" indent="0">
              <a:buNone/>
            </a:pPr>
            <a:r>
              <a:rPr lang="en-US" sz="1800" dirty="0" smtClean="0"/>
              <a:t>Design</a:t>
            </a:r>
            <a:br>
              <a:rPr lang="en-US" sz="1800" dirty="0" smtClean="0"/>
            </a:br>
            <a:r>
              <a:rPr lang="en-US" sz="1800" dirty="0" smtClean="0"/>
              <a:t>vectors</a:t>
            </a:r>
            <a:endParaRPr lang="en-US" sz="1800" dirty="0"/>
          </a:p>
          <a:p>
            <a:pPr marL="0" indent="0">
              <a:buNone/>
            </a:pPr>
            <a:endParaRPr lang="en-US" sz="1800" dirty="0"/>
          </a:p>
        </p:txBody>
      </p:sp>
    </p:spTree>
    <p:extLst>
      <p:ext uri="{BB962C8B-B14F-4D97-AF65-F5344CB8AC3E}">
        <p14:creationId xmlns:p14="http://schemas.microsoft.com/office/powerpoint/2010/main" val="389554331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Tradespace Exploration Problem II</a:t>
            </a:r>
            <a:endParaRPr lang="en-US" dirty="0"/>
          </a:p>
        </p:txBody>
      </p:sp>
      <p:sp>
        <p:nvSpPr>
          <p:cNvPr id="4" name="Text Placeholder 3"/>
          <p:cNvSpPr>
            <a:spLocks noGrp="1"/>
          </p:cNvSpPr>
          <p:nvPr>
            <p:ph type="body" sz="quarter" idx="17"/>
          </p:nvPr>
        </p:nvSpPr>
        <p:spPr>
          <a:xfrm>
            <a:off x="457200" y="1100139"/>
            <a:ext cx="8248650" cy="5192712"/>
          </a:xfrm>
        </p:spPr>
        <p:txBody>
          <a:bodyPr/>
          <a:lstStyle/>
          <a:p>
            <a:pPr marL="0" indent="0">
              <a:buNone/>
            </a:pPr>
            <a:r>
              <a:rPr lang="en-US" sz="1800" dirty="0" smtClean="0"/>
              <a:t>Can we analyze this as a </a:t>
            </a:r>
            <a:r>
              <a:rPr lang="en-US" sz="1800" u="sng" dirty="0" smtClean="0"/>
              <a:t>tradespace exploration</a:t>
            </a:r>
            <a:r>
              <a:rPr lang="en-US" sz="1800" dirty="0" smtClean="0"/>
              <a:t> problem?</a:t>
            </a:r>
          </a:p>
          <a:p>
            <a:pPr marL="0" indent="0">
              <a:buNone/>
            </a:pPr>
            <a:endParaRPr lang="en-US" sz="1800" dirty="0"/>
          </a:p>
          <a:p>
            <a:pPr marL="0" indent="0">
              <a:buNone/>
            </a:pPr>
            <a:r>
              <a:rPr lang="en-US" sz="1800" dirty="0" smtClean="0"/>
              <a:t>Solutions characteristics</a:t>
            </a:r>
          </a:p>
          <a:p>
            <a:r>
              <a:rPr lang="en-US" sz="1800" dirty="0" smtClean="0"/>
              <a:t>As close as possible to a </a:t>
            </a:r>
            <a:r>
              <a:rPr lang="en-US" sz="1800" u="sng" dirty="0" smtClean="0"/>
              <a:t>full mission concept</a:t>
            </a:r>
          </a:p>
          <a:p>
            <a:r>
              <a:rPr lang="en-US" sz="1800" dirty="0" smtClean="0"/>
              <a:t>Mission architecture, operations and system</a:t>
            </a:r>
            <a:br>
              <a:rPr lang="en-US" sz="1800" dirty="0" smtClean="0"/>
            </a:br>
            <a:r>
              <a:rPr lang="en-US" sz="1800" dirty="0" smtClean="0"/>
              <a:t>aspects</a:t>
            </a:r>
          </a:p>
          <a:p>
            <a:pPr marL="0" indent="0">
              <a:buNone/>
            </a:pPr>
            <a:endParaRPr lang="en-US" sz="1800" dirty="0"/>
          </a:p>
        </p:txBody>
      </p:sp>
      <p:sp>
        <p:nvSpPr>
          <p:cNvPr id="5" name="Date Placeholder 4"/>
          <p:cNvSpPr>
            <a:spLocks noGrp="1"/>
          </p:cNvSpPr>
          <p:nvPr>
            <p:ph type="dt" sz="half" idx="18"/>
          </p:nvPr>
        </p:nvSpPr>
        <p:spPr/>
        <p:txBody>
          <a:bodyPr/>
          <a:lstStyle/>
          <a:p>
            <a:fld id="{39042DFA-2BCE-4849-99EE-260CDDF9DF05}" type="datetime1">
              <a:rPr lang="en-US" smtClean="0"/>
              <a:t>12/9/2015</a:t>
            </a:fld>
            <a:endParaRPr lang="en-US"/>
          </a:p>
        </p:txBody>
      </p:sp>
      <p:sp>
        <p:nvSpPr>
          <p:cNvPr id="6" name="Footer Placeholder 5"/>
          <p:cNvSpPr>
            <a:spLocks noGrp="1"/>
          </p:cNvSpPr>
          <p:nvPr>
            <p:ph type="ftr" sz="quarter" idx="19"/>
          </p:nvPr>
        </p:nvSpPr>
        <p:spPr/>
        <p:txBody>
          <a:bodyPr/>
          <a:lstStyle/>
          <a:p>
            <a:r>
              <a:rPr lang="it-IT" smtClean="0"/>
              <a:t>Lorenzo Feruglio, JVSRP - Final Presentation</a:t>
            </a:r>
            <a:endParaRPr lang="en-US" dirty="0"/>
          </a:p>
        </p:txBody>
      </p:sp>
      <p:sp>
        <p:nvSpPr>
          <p:cNvPr id="7" name="Slide Number Placeholder 6"/>
          <p:cNvSpPr>
            <a:spLocks noGrp="1"/>
          </p:cNvSpPr>
          <p:nvPr>
            <p:ph type="sldNum" sz="quarter" idx="20"/>
          </p:nvPr>
        </p:nvSpPr>
        <p:spPr/>
        <p:txBody>
          <a:bodyPr/>
          <a:lstStyle/>
          <a:p>
            <a:fld id="{F1E51A9F-9D40-144B-9666-6B30B75E8C1B}" type="slidenum">
              <a:rPr lang="en-US" smtClean="0"/>
              <a:pPr/>
              <a:t>9</a:t>
            </a:fld>
            <a:endParaRPr lang="en-US"/>
          </a:p>
        </p:txBody>
      </p:sp>
      <p:grpSp>
        <p:nvGrpSpPr>
          <p:cNvPr id="9" name="Group 8"/>
          <p:cNvGrpSpPr/>
          <p:nvPr/>
        </p:nvGrpSpPr>
        <p:grpSpPr>
          <a:xfrm>
            <a:off x="6534817" y="282816"/>
            <a:ext cx="2235797" cy="1375875"/>
            <a:chOff x="1573610" y="1852308"/>
            <a:chExt cx="5993606" cy="3688373"/>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3610" y="1852308"/>
              <a:ext cx="5993606" cy="3688373"/>
            </a:xfrm>
            <a:prstGeom prst="rect">
              <a:avLst/>
            </a:prstGeom>
          </p:spPr>
        </p:pic>
        <p:sp>
          <p:nvSpPr>
            <p:cNvPr id="11" name="Freeform 10"/>
            <p:cNvSpPr/>
            <p:nvPr/>
          </p:nvSpPr>
          <p:spPr>
            <a:xfrm>
              <a:off x="2078831" y="2226996"/>
              <a:ext cx="4664869" cy="2057400"/>
            </a:xfrm>
            <a:custGeom>
              <a:avLst/>
              <a:gdLst>
                <a:gd name="connsiteX0" fmla="*/ 0 w 4664869"/>
                <a:gd name="connsiteY0" fmla="*/ 2057400 h 2057400"/>
                <a:gd name="connsiteX1" fmla="*/ 121444 w 4664869"/>
                <a:gd name="connsiteY1" fmla="*/ 1807369 h 2057400"/>
                <a:gd name="connsiteX2" fmla="*/ 478632 w 4664869"/>
                <a:gd name="connsiteY2" fmla="*/ 1578769 h 2057400"/>
                <a:gd name="connsiteX3" fmla="*/ 742950 w 4664869"/>
                <a:gd name="connsiteY3" fmla="*/ 1493044 h 2057400"/>
                <a:gd name="connsiteX4" fmla="*/ 935832 w 4664869"/>
                <a:gd name="connsiteY4" fmla="*/ 1114425 h 2057400"/>
                <a:gd name="connsiteX5" fmla="*/ 1100138 w 4664869"/>
                <a:gd name="connsiteY5" fmla="*/ 757238 h 2057400"/>
                <a:gd name="connsiteX6" fmla="*/ 1614488 w 4664869"/>
                <a:gd name="connsiteY6" fmla="*/ 464344 h 2057400"/>
                <a:gd name="connsiteX7" fmla="*/ 2336007 w 4664869"/>
                <a:gd name="connsiteY7" fmla="*/ 292894 h 2057400"/>
                <a:gd name="connsiteX8" fmla="*/ 3207544 w 4664869"/>
                <a:gd name="connsiteY8" fmla="*/ 157163 h 2057400"/>
                <a:gd name="connsiteX9" fmla="*/ 3850482 w 4664869"/>
                <a:gd name="connsiteY9" fmla="*/ 92869 h 2057400"/>
                <a:gd name="connsiteX10" fmla="*/ 4243388 w 4664869"/>
                <a:gd name="connsiteY10" fmla="*/ 71438 h 2057400"/>
                <a:gd name="connsiteX11" fmla="*/ 4664869 w 4664869"/>
                <a:gd name="connsiteY11" fmla="*/ 0 h 205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664869" h="2057400">
                  <a:moveTo>
                    <a:pt x="0" y="2057400"/>
                  </a:moveTo>
                  <a:cubicBezTo>
                    <a:pt x="20836" y="1972270"/>
                    <a:pt x="41672" y="1887141"/>
                    <a:pt x="121444" y="1807369"/>
                  </a:cubicBezTo>
                  <a:cubicBezTo>
                    <a:pt x="201216" y="1727597"/>
                    <a:pt x="375048" y="1631157"/>
                    <a:pt x="478632" y="1578769"/>
                  </a:cubicBezTo>
                  <a:cubicBezTo>
                    <a:pt x="582216" y="1526381"/>
                    <a:pt x="666750" y="1570435"/>
                    <a:pt x="742950" y="1493044"/>
                  </a:cubicBezTo>
                  <a:cubicBezTo>
                    <a:pt x="819150" y="1415653"/>
                    <a:pt x="876301" y="1237059"/>
                    <a:pt x="935832" y="1114425"/>
                  </a:cubicBezTo>
                  <a:cubicBezTo>
                    <a:pt x="995363" y="991791"/>
                    <a:pt x="987029" y="865585"/>
                    <a:pt x="1100138" y="757238"/>
                  </a:cubicBezTo>
                  <a:cubicBezTo>
                    <a:pt x="1213247" y="648891"/>
                    <a:pt x="1408510" y="541735"/>
                    <a:pt x="1614488" y="464344"/>
                  </a:cubicBezTo>
                  <a:cubicBezTo>
                    <a:pt x="1820466" y="386953"/>
                    <a:pt x="2070498" y="344091"/>
                    <a:pt x="2336007" y="292894"/>
                  </a:cubicBezTo>
                  <a:cubicBezTo>
                    <a:pt x="2601516" y="241697"/>
                    <a:pt x="2955132" y="190500"/>
                    <a:pt x="3207544" y="157163"/>
                  </a:cubicBezTo>
                  <a:cubicBezTo>
                    <a:pt x="3459956" y="123826"/>
                    <a:pt x="3677841" y="107156"/>
                    <a:pt x="3850482" y="92869"/>
                  </a:cubicBezTo>
                  <a:cubicBezTo>
                    <a:pt x="4023123" y="78582"/>
                    <a:pt x="4107657" y="86916"/>
                    <a:pt x="4243388" y="71438"/>
                  </a:cubicBezTo>
                  <a:cubicBezTo>
                    <a:pt x="4379119" y="55960"/>
                    <a:pt x="4546997" y="41672"/>
                    <a:pt x="4664869" y="0"/>
                  </a:cubicBezTo>
                </a:path>
              </a:pathLst>
            </a:custGeom>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it-IT"/>
            </a:p>
          </p:txBody>
        </p:sp>
      </p:grpSp>
      <p:pic>
        <p:nvPicPr>
          <p:cNvPr id="2" name="Picture 1"/>
          <p:cNvPicPr>
            <a:picLocks noChangeAspect="1"/>
          </p:cNvPicPr>
          <p:nvPr/>
        </p:nvPicPr>
        <p:blipFill>
          <a:blip r:embed="rId4"/>
          <a:stretch>
            <a:fillRect/>
          </a:stretch>
        </p:blipFill>
        <p:spPr>
          <a:xfrm>
            <a:off x="6334277" y="1779058"/>
            <a:ext cx="2636878" cy="1049868"/>
          </a:xfrm>
          <a:prstGeom prst="rect">
            <a:avLst/>
          </a:prstGeom>
        </p:spPr>
      </p:pic>
    </p:spTree>
    <p:extLst>
      <p:ext uri="{BB962C8B-B14F-4D97-AF65-F5344CB8AC3E}">
        <p14:creationId xmlns:p14="http://schemas.microsoft.com/office/powerpoint/2010/main" val="38183488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L_Template_White_4-3_vA4b.pptx" id="{A273D9C3-F434-4959-BA90-775C57F15484}" vid="{8AF72828-415F-4C97-BE72-98ACCF40EB68}"/>
    </a:ext>
  </a:extLst>
</a:theme>
</file>

<file path=ppt/theme/theme2.xml><?xml version="1.0" encoding="utf-8"?>
<a:theme xmlns:a="http://schemas.openxmlformats.org/drawingml/2006/main" name="Closing Slide">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L_Template_White_4-3_vA4b.pptx" id="{A273D9C3-F434-4959-BA90-775C57F15484}" vid="{B0D496F5-DF74-45CF-B915-4344673BE964}"/>
    </a:ext>
  </a:extLst>
</a:theme>
</file>

<file path=ppt/theme/theme3.xml><?xml version="1.0" encoding="utf-8"?>
<a:theme xmlns:a="http://schemas.openxmlformats.org/drawingml/2006/main" name="Content Slides">
  <a:themeElements>
    <a:clrScheme name="JPL Colors - Feb2015">
      <a:dk1>
        <a:srgbClr val="000000"/>
      </a:dk1>
      <a:lt1>
        <a:srgbClr val="FFFFFF"/>
      </a:lt1>
      <a:dk2>
        <a:srgbClr val="D0D3D4"/>
      </a:dk2>
      <a:lt2>
        <a:srgbClr val="75787B"/>
      </a:lt2>
      <a:accent1>
        <a:srgbClr val="32373B"/>
      </a:accent1>
      <a:accent2>
        <a:srgbClr val="EE2737"/>
      </a:accent2>
      <a:accent3>
        <a:srgbClr val="BA0C2F"/>
      </a:accent3>
      <a:accent4>
        <a:srgbClr val="410706"/>
      </a:accent4>
      <a:accent5>
        <a:srgbClr val="6083AA"/>
      </a:accent5>
      <a:accent6>
        <a:srgbClr val="FFFFFF"/>
      </a:accent6>
      <a:hlink>
        <a:srgbClr val="BA0C2F"/>
      </a:hlink>
      <a:folHlink>
        <a:srgbClr val="BA0C2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ap="flat" cmpd="sng" algn="ctr">
          <a:solidFill>
            <a:schemeClr val="bg1">
              <a:lumMod val="75000"/>
            </a:schemeClr>
          </a:solidFill>
          <a:prstDash val="solid"/>
          <a:round/>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JPL_Template_White_4-3_vA4b.pptx" id="{A273D9C3-F434-4959-BA90-775C57F15484}" vid="{198DD84E-9D6D-4780-BC19-BA6D39FEEFE9}"/>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CubeSat DB</Template>
  <TotalTime>3341</TotalTime>
  <Words>5622</Words>
  <Application>Microsoft Office PowerPoint</Application>
  <PresentationFormat>On-screen Show (4:3)</PresentationFormat>
  <Paragraphs>570</Paragraphs>
  <Slides>43</Slides>
  <Notes>39</Notes>
  <HiddenSlides>0</HiddenSlides>
  <MMClips>0</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43</vt:i4>
      </vt:variant>
    </vt:vector>
  </HeadingPairs>
  <TitlesOfParts>
    <vt:vector size="49" baseType="lpstr">
      <vt:lpstr>Arial</vt:lpstr>
      <vt:lpstr>Calibri</vt:lpstr>
      <vt:lpstr>Wingdings</vt:lpstr>
      <vt:lpstr>Title Slides</vt:lpstr>
      <vt:lpstr>Closing Slide</vt:lpstr>
      <vt:lpstr>Content Slides</vt:lpstr>
      <vt:lpstr>PowerPoint Presentation</vt:lpstr>
      <vt:lpstr>Outline</vt:lpstr>
      <vt:lpstr>Introduction</vt:lpstr>
      <vt:lpstr>PowerPoint Presentation</vt:lpstr>
      <vt:lpstr>Context</vt:lpstr>
      <vt:lpstr>Objectives of the collaboration</vt:lpstr>
      <vt:lpstr>Initial Considerations</vt:lpstr>
      <vt:lpstr>Tradespace Exploration Problem I</vt:lpstr>
      <vt:lpstr>Tradespace Exploration Problem II</vt:lpstr>
      <vt:lpstr>Tradespace Exploration Problem II</vt:lpstr>
      <vt:lpstr>Tradespace Exploration Problem II</vt:lpstr>
      <vt:lpstr>Tradespace Exploration Problem III</vt:lpstr>
      <vt:lpstr>Tradespace Exploration Problem III</vt:lpstr>
      <vt:lpstr>Tradespace Exploration Problem III</vt:lpstr>
      <vt:lpstr>Tradespace Exploration Problem III</vt:lpstr>
      <vt:lpstr>Tradespace Exploration Problem III</vt:lpstr>
      <vt:lpstr>The Design Vector</vt:lpstr>
      <vt:lpstr>The Design Vector</vt:lpstr>
      <vt:lpstr>The Design Vector</vt:lpstr>
      <vt:lpstr>The Design Vector</vt:lpstr>
      <vt:lpstr>The Design Vector</vt:lpstr>
      <vt:lpstr>The Design Vector</vt:lpstr>
      <vt:lpstr>The Component Database</vt:lpstr>
      <vt:lpstr>AI for Tradespace Exploration</vt:lpstr>
      <vt:lpstr>AI for Tradespace Exploration II</vt:lpstr>
      <vt:lpstr>Solution space and Pareto front</vt:lpstr>
      <vt:lpstr>Completing the design I</vt:lpstr>
      <vt:lpstr>Completing the design II</vt:lpstr>
      <vt:lpstr>Completing the design III</vt:lpstr>
      <vt:lpstr>PowerPoint Presentation</vt:lpstr>
      <vt:lpstr>Payload data selection - Objectives</vt:lpstr>
      <vt:lpstr>Network Architecture</vt:lpstr>
      <vt:lpstr>PowerPoint Presentation</vt:lpstr>
      <vt:lpstr>PowerPoint Presentation</vt:lpstr>
      <vt:lpstr>PowerPoint Presentation</vt:lpstr>
      <vt:lpstr>PowerPoint Presentation</vt:lpstr>
      <vt:lpstr>PowerPoint Presentation</vt:lpstr>
      <vt:lpstr>PowerPoint Presentation</vt:lpstr>
      <vt:lpstr>Inflatable Antenna</vt:lpstr>
      <vt:lpstr>PowerPoint Presentation</vt:lpstr>
      <vt:lpstr>Small Satellite Database</vt:lpstr>
      <vt:lpstr>PowerPoint Presentation</vt:lpstr>
      <vt:lpstr>Environment</vt:lpstr>
    </vt:vector>
  </TitlesOfParts>
  <Company>JPL</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Feruglio, Lorenzo (332H-Affiliate)</dc:creator>
  <cp:lastModifiedBy>Feruglio, Lorenzo (332H-Affiliate)</cp:lastModifiedBy>
  <cp:revision>189</cp:revision>
  <cp:lastPrinted>2014-07-14T23:49:38Z</cp:lastPrinted>
  <dcterms:created xsi:type="dcterms:W3CDTF">2015-08-28T16:58:29Z</dcterms:created>
  <dcterms:modified xsi:type="dcterms:W3CDTF">2015-12-09T17:21:20Z</dcterms:modified>
</cp:coreProperties>
</file>